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c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72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El Segon Fill es va perdre i es troba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El d'avui</a:t>
            </a:r>
            <a:r xmlns:a="http://schemas.openxmlformats.org/drawingml/2006/main">
              <a:rPr altLang="en-US" lang="ca" sz="4000">
                <a:solidFill>
                  <a:srgbClr val="ff0000"/>
                </a:solidFill>
              </a:rPr>
              <a:t> </a:t>
            </a:r>
            <a:r xmlns:a="http://schemas.openxmlformats.org/drawingml/2006/main">
              <a:rPr altLang="ko-KR" lang="ca" sz="4000">
                <a:solidFill>
                  <a:srgbClr val="ff0000"/>
                </a:solidFill>
              </a:rPr>
              <a:t>Quiz</a:t>
            </a:r>
            <a:r xmlns:a="http://schemas.openxmlformats.org/drawingml/2006/main">
              <a:rPr altLang="en-US" lang="c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Com va tractar el pare el segon fill quan va tornar?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Va expulsar el segon fill.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Va colpejar el segon fill.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No va veure el segon fill.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Va rebre el segon fill amb molt de gust.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④ </a:t>
            </a:r>
            <a:r xmlns:a="http://schemas.openxmlformats.org/drawingml/2006/main">
              <a:rPr altLang="ko-KR" lang="ca" sz="2800">
                <a:solidFill>
                  <a:srgbClr val="ff0000"/>
                </a:solidFill>
              </a:rPr>
              <a:t>Va rebre el segon fill amb molt de gust.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81La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Un deutor que devia deu mil talents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ca" sz="3600"/>
              <a:t>"No hauries d'haver tingut pietat del teu company de servei tal com jo vaig tenir de tu?"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18:</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Hi havia un home que li devia al rei deu mil talents. El rei es va apiadar de l'home, va cancel·lar el deute.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Però quan aquell home va sortir, va trobar un dels seus companys de servei que li devia cent denaris. El va agafar i es va enfadar amb ell. "Paga el que em deus!"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I va llançar el seu company de servei a la presó. El rei va saber aquesta notícia del seu altre servent.</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Aleshores el rei es va enfadar i va tornar a cridar el criat. "He cancel·lat tot aquest deute teu perquè m'ho vas suplicar. No hauries d'haver tingut pietat dels teus companys de servei tal com jo vaig tenir de tu?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Jesús va dir: "Com us va perdonar el nostre Pare del cel, perdoneu-vos els uns als altres".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solidFill>
                  <a:schemeClr val="tx1">
                    <a:lumMod val="65000"/>
                    <a:lumOff val="35000"/>
                  </a:schemeClr>
                </a:solidFill>
              </a:rPr>
              <a:t>Un criat va ser eliminat d'un gran deute de deu mil talents.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Però no va perdonar al seu company de servei que li devia cent denaris.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Aquesta és una actitud desagraïda.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També vam ser perdonats i salvats per gràcia a través de Jesús.</a:t>
            </a:r>
            <a:r xmlns:a="http://schemas.openxmlformats.org/drawingml/2006/main">
              <a:rPr altLang="en-US" lang="ca" sz="3200">
                <a:solidFill>
                  <a:schemeClr val="tx1">
                    <a:lumMod val="65000"/>
                    <a:lumOff val="35000"/>
                  </a:schemeClr>
                </a:solidFill>
              </a:rPr>
              <a:t> </a:t>
            </a:r>
            <a:r xmlns:a="http://schemas.openxmlformats.org/drawingml/2006/main">
              <a:rPr altLang="ko-KR" lang="ca" sz="3200">
                <a:solidFill>
                  <a:schemeClr val="tx1">
                    <a:lumMod val="65000"/>
                    <a:lumOff val="35000"/>
                  </a:schemeClr>
                </a:solidFill>
              </a:rPr>
              <a:t>Si no oblidem aquesta gràcia, hem de perdonar els que ens han fet mal.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t>Qui és Jesús?</a:t>
            </a:r>
            <a:r xmlns:a="http://schemas.openxmlformats.org/drawingml/2006/main">
              <a:rPr altLang="en-US" lang="c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 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qui ens perdona i ens estima fins al final.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Quiz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Quants diners li va cancel·lar el rei?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cent denaris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dos-cents denaris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cent talents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deu mil talents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④ </a:t>
            </a:r>
            <a:r xmlns:a="http://schemas.openxmlformats.org/drawingml/2006/main">
              <a:rPr altLang="ko-KR" lang="ca" sz="2800">
                <a:solidFill>
                  <a:srgbClr val="ff0000"/>
                </a:solidFill>
              </a:rPr>
              <a:t>deu mil talents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ca" sz="4000"/>
              <a:t>Perquè aquest fill meu era mort i ha tornat a viure; es va perdre i es troba.' Així que van començar a celebrar-ho.</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Luke</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ca" sz="3600"/>
              <a:t>"No hauries d'haver tingut pietat del teu company de servei tal com jo vaig tenir de tu?"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18:</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82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Hosanna al Fill de David!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ca" sz="3600"/>
              <a:t>La multitud que anava davant d'ell i la que el seguia cridava: "Hosanna al Fill de David!" "Beneït el qui ve en el nom del Senyor!" "Hosanna al més alt!"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ca" altLang="ko-KR" sz="2600">
                <a:solidFill>
                  <a:schemeClr val="tx1">
                    <a:lumMod val="65000"/>
                    <a:lumOff val="35000"/>
                  </a:schemeClr>
                </a:solidFill>
              </a:rPr>
              <a:t>Quan Jesús s'acostava a Jerusalem, va enviar dos deixebles a dir-los: «Aneu al poble i trobareu un ase amb el seu poltre al costat. Deslligueu-los i porteu-me'ls".</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Dos deixebles van entrar al poble i van fer el que Jesús els havia manat.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Van trobar l'ase. "El Senyor els necessita". Llavors el propietari els va enviar de seguida.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Jesús es va asseure sobre un ruc i va entrar a Jerusalem. La gent que anava al davant d'ell cridava: "Hosanna al Fill de David!"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El fet que Jesús va muntar un ruc i que va ser rebut per la multitud es va fer segons la profecia registrada de la Bíblia. Però ningú no ho sabia.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solidFill>
                  <a:schemeClr val="tx1">
                    <a:lumMod val="65000"/>
                    <a:lumOff val="35000"/>
                  </a:schemeClr>
                </a:solidFill>
              </a:rPr>
              <a:t>"Jesús va muntar un poltre d'ase, i la gent cridava: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'Hosanna al Fill de David!'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Tots van ser profetitzats a la Bíblia.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Jesús va viure d'obediència,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com està escrit a la Bíblia.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Els que seguim Jesús també hem d'obeir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la paraula de Déu a fons.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solidFill>
                  <a:srgbClr val="ff0000"/>
                </a:solidFill>
              </a:rPr>
              <a:t>Qui és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 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el nostre rei digne de lloança i glòria.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ca">
                <a:solidFill>
                  <a:schemeClr val="tx1">
                    <a:lumMod val="50000"/>
                    <a:lumOff val="50000"/>
                  </a:schemeClr>
                </a:solidFill>
              </a:rPr>
              <a:t>Núm. 73 La Paraula de Déu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ca" sz="4400"/>
              <a:t>Jesús ressuscita Llàtzer d'entre els morts</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Quiz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Què va muntar Jesús a Jerusalem?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un poltre d'ase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un nadó de cavall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una cria d'elefant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una cria de camell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① </a:t>
            </a:r>
            <a:r xmlns:a="http://schemas.openxmlformats.org/drawingml/2006/main">
              <a:rPr altLang="ko-KR" lang="ca" sz="2800">
                <a:solidFill>
                  <a:srgbClr val="ff0000"/>
                </a:solidFill>
              </a:rPr>
              <a:t>un poltre d'ase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ca" sz="3600"/>
              <a:t>La multitud que anava davant d'ell i la que el seguia cridava: "Hosanna al Fill de David!" "Beneït el qui ve en el nom del Senyor!" "Hosanna al més alt!"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83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La meva casa és una casa de pregària.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ca" sz="3600"/>
              <a:t>"Està escrit", els va dir: "La meva casa serà anomenada casa de pregària", però vosaltres en feu un "cova de lladres".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Jesús va entrar al temple de Jerusalem. Dins del temple hi havia molts comerciants i canviers.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ca" altLang="ko-KR" sz="3000">
                <a:solidFill>
                  <a:schemeClr val="tx1">
                    <a:lumMod val="65000"/>
                    <a:lumOff val="35000"/>
                  </a:schemeClr>
                </a:solidFill>
              </a:rPr>
              <a:t>Jesús va bolcar les taules dels canviers i els bancs dels venedors de coloms. Va conduir a tots els que compraven i venien allà.</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Jesús va dir enfadat: «Està escrit: La meva casa serà anomenada casa de pregària, però vosaltres la feu una cova de lladres».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Jesús va expulsar els comerciants del temple i va guarir els malalts del temple.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ca" sz="3600">
                <a:solidFill>
                  <a:schemeClr val="tx1">
                    <a:lumMod val="65000"/>
                    <a:lumOff val="35000"/>
                  </a:schemeClr>
                </a:solidFill>
              </a:rPr>
              <a:t>El temple, l'església, és el lloc per adorar i pregar Déu.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Jesús es va enfadar amb la multitud que el va convertir en un lloc de negocis.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A què vens a l'església?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A l'església, heu de trobar Déu amb adoració i pregària.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solidFill>
                  <a:srgbClr val="ff0000"/>
                </a:solidFill>
              </a:rPr>
              <a:t>Qui és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 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el propietari de l'església. Jesús és qui rep el nostre culte i oracions de l'església.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ca" sz="3600"/>
              <a:t>Jesús li digué: «Jo sóc la resurrecció i la vida. Qui creu en mi, encara que mori, viurà;</a:t>
            </a:r>
            <a:endParaRPr xmlns:a="http://schemas.openxmlformats.org/drawingml/2006/main" altLang="ko-KR" lang="en-US" sz="3600"/>
          </a:p>
          <a:p>
            <a:pPr xmlns:a="http://schemas.openxmlformats.org/drawingml/2006/main" lvl="0">
              <a:defRPr/>
            </a:pPr>
            <a:r xmlns:a="http://schemas.openxmlformats.org/drawingml/2006/main">
              <a:rPr altLang="ko-KR" lang="ca" sz="3600"/>
              <a:t>i qui viu i creu en mi mai morirà. Et creus això?"</a:t>
            </a:r>
            <a:endParaRPr xmlns:a="http://schemas.openxmlformats.org/drawingml/2006/main" altLang="ko-KR" lang="en-US" sz="3600"/>
          </a:p>
          <a:p>
            <a:pPr xmlns:a="http://schemas.openxmlformats.org/drawingml/2006/main" lvl="0">
              <a:defRPr/>
            </a:pPr>
            <a:r xmlns:a="http://schemas.openxmlformats.org/drawingml/2006/main">
              <a:rPr altLang="ko-KR" lang="c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Joan</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11:</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Quiz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Qui va expulsar Jesús del temple?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Jueus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Gentil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Sacerdot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Comerciants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④ </a:t>
            </a:r>
            <a:r xmlns:a="http://schemas.openxmlformats.org/drawingml/2006/main">
              <a:rPr altLang="ko-KR" lang="ca" sz="2800">
                <a:solidFill>
                  <a:srgbClr val="ff0000"/>
                </a:solidFill>
              </a:rPr>
              <a:t>Comerciants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ca" sz="3600"/>
              <a:t>"Està escrit", els va dir: "La meva casa serà anomenada casa de pregària", però vosaltres en feu un "cova de lladres".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84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Jesús va rentar els peus als seus deixebles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ca" sz="3600"/>
              <a:t>Ara que jo, el vostre Senyor i Mestre, us he rentat els peus, també heu de rentar-vos els peus els uns als altres.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Joan</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Jesús va fer l'últim sopar amb els seus deixebles. Jesús sabia que aquest era el seu últim àpat amb els seus deixebles.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ca" altLang="ko-KR" sz="3000">
                <a:solidFill>
                  <a:schemeClr val="tx1">
                    <a:lumMod val="65000"/>
                    <a:lumOff val="35000"/>
                  </a:schemeClr>
                </a:solidFill>
              </a:rPr>
              <a:t>De sobte Jesús va portar aigua a la conca i va començar a rentar els peus dels seus deixebles un a un.</a:t>
            </a:r>
            <a:r xmlns:a="http://schemas.openxmlformats.org/drawingml/2006/main">
              <a:rPr lang="c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Quan va ser el torn de Pere, Pere va dir: "Per què el Senyor ens renta els peus? Jo no em rentaré!"</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Jesús va respondre. "Si no et rento els peus, tu i jo no hi tenim res a veure. Potser no ho entendràs bé ara, però un dia ho entendràs".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"Us vaig rentar els peus per donar exemple. A partir d'ara, rentau-vos els peus i convertiu-vos en les persones que es serveixen".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ca" sz="3600">
                <a:solidFill>
                  <a:schemeClr val="tx1">
                    <a:lumMod val="65000"/>
                    <a:lumOff val="35000"/>
                  </a:schemeClr>
                </a:solidFill>
              </a:rPr>
              <a:t>Al món, els homes baixos serveixen els homes alts, però al contrari Jesús va rentar els peus als seus deixebles i es va rendir.</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la seva vida per nosaltres.</a:t>
            </a:r>
            <a:r xmlns:a="http://schemas.openxmlformats.org/drawingml/2006/main">
              <a:rPr altLang="en-US" lang="ca" sz="3600">
                <a:solidFill>
                  <a:schemeClr val="tx1">
                    <a:lumMod val="65000"/>
                    <a:lumOff val="35000"/>
                  </a:schemeClr>
                </a:solidFill>
              </a:rPr>
              <a:t> </a:t>
            </a:r>
            <a:r xmlns:a="http://schemas.openxmlformats.org/drawingml/2006/main">
              <a:rPr altLang="ko-KR" lang="ca" sz="3600">
                <a:solidFill>
                  <a:schemeClr val="tx1">
                    <a:lumMod val="65000"/>
                    <a:lumOff val="35000"/>
                  </a:schemeClr>
                </a:solidFill>
              </a:rPr>
              <a:t>Si som deixebles de Jesús, hauríem d'estar contents de servir-nos els uns als altres en el lloc més baix, en lloc de voler ser tractats en el lloc més alt.</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Un dia va arribar una notícia a Jesús. "Llàtzer està malalt. Si us plau, vine ràpidament i cureu-lo".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t>Qui és Jesús?</a:t>
            </a:r>
            <a:r xmlns:a="http://schemas.openxmlformats.org/drawingml/2006/main">
              <a:rPr altLang="en-US" lang="c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a:t>
            </a:r>
            <a:r xmlns:a="http://schemas.openxmlformats.org/drawingml/2006/main">
              <a:rPr altLang="en-US" lang="ca" sz="3600">
                <a:solidFill>
                  <a:srgbClr val="0070c0"/>
                </a:solidFill>
              </a:rPr>
              <a:t> </a:t>
            </a:r>
            <a:r xmlns:a="http://schemas.openxmlformats.org/drawingml/2006/main">
              <a:rPr altLang="ko-KR" lang="ca" sz="3600">
                <a:solidFill>
                  <a:srgbClr val="0070c0"/>
                </a:solidFill>
              </a:rPr>
              <a:t>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l'home més alt, però ha arribat al lloc més baix i ha estat disposat a servir-nos a tots.</a:t>
            </a:r>
            <a:r xmlns:a="http://schemas.openxmlformats.org/drawingml/2006/main">
              <a:rPr altLang="en-US" lang="c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Quiz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Qui no va deixar que Jesús li rentés els peus?</a:t>
            </a:r>
            <a:r xmlns:a="http://schemas.openxmlformats.org/drawingml/2006/main">
              <a:rPr altLang="en-US" lang="c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Joan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Tomàs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Pere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Judes Iscariote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③ </a:t>
            </a:r>
            <a:r xmlns:a="http://schemas.openxmlformats.org/drawingml/2006/main">
              <a:rPr altLang="ko-KR" lang="ca" sz="2800">
                <a:solidFill>
                  <a:srgbClr val="ff0000"/>
                </a:solidFill>
              </a:rPr>
              <a:t>Pere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ca" sz="3600"/>
              <a:t>Ara que jo, el vostre Senyor i Mestre, us he rentat els peus, també heu de rentar-vos els peus els uns als altres.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Joan</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85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Jesús pregant al turó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Anant una mica més enllà, va caure amb el rostre a terra i va pregar: "Pare meu, si és possible, que em prengui aquesta copa. Però no com jo vull, sinó com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Mateu</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Després de sopar, Jesús va anar amb els seus deixebles a un lloc anomenat Getsemaní.</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ca" altLang="ko-KR" sz="3000">
                <a:solidFill>
                  <a:schemeClr val="tx1">
                    <a:lumMod val="65000"/>
                    <a:lumOff val="35000"/>
                  </a:schemeClr>
                </a:solidFill>
              </a:rPr>
              <a:t>Jesús digué als deixebles: «La meva ànima està atabalada de dolor fins a la mort. Queda't aquí i vigila amb mi".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""Pare meu, si és possible, que em prengui aquesta copa. Però no com jo vull, sinó com voleu". Jesús va pregar seriosament. Però els deixebles van caure en un somni profund.</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Jesús digué, despertant els seus deixebles: «No podríeu vigilar amb mi durant una hora? Mira. Aquí ve el meu traidor per arrestar-me".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Al final, Jesús va seguir la gent que venia a atrapar-lo. Va ser morir per pagar els nostres pecats a la creu com Déu volia.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Però abans que vingués Jesús, va morir.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solidFill>
                  <a:srgbClr val="ff0000"/>
                </a:solidFill>
              </a:rPr>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ca" altLang="ko-KR" sz="3600">
                <a:solidFill>
                  <a:schemeClr val="tx1">
                    <a:lumMod val="65000"/>
                    <a:lumOff val="35000"/>
                  </a:schemeClr>
                </a:solidFill>
              </a:rPr>
              <a:t>Va ser dolorós per a Jesús morir per pagar els nostres pecats a la creu, però va ser completament obedient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a" altLang="ko-KR" sz="3600">
                <a:solidFill>
                  <a:schemeClr val="tx1">
                    <a:lumMod val="65000"/>
                    <a:lumOff val="35000"/>
                  </a:schemeClr>
                </a:solidFill>
              </a:rPr>
              <a:t>perquè era la voluntat de Déu.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a" altLang="ko-KR" sz="3600">
                <a:solidFill>
                  <a:schemeClr val="tx1">
                    <a:lumMod val="65000"/>
                    <a:lumOff val="35000"/>
                  </a:schemeClr>
                </a:solidFill>
              </a:rPr>
              <a:t>Primer hem d'esperar que la voluntat de Déu es compleixi més que la meva a les nostres vides.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a:t>
            </a:r>
            <a:r xmlns:a="http://schemas.openxmlformats.org/drawingml/2006/main">
              <a:rPr lang="ca" altLang="en-US" sz="3600">
                <a:solidFill>
                  <a:srgbClr val="0070c0"/>
                </a:solidFill>
              </a:rPr>
              <a:t> </a:t>
            </a:r>
            <a:r xmlns:a="http://schemas.openxmlformats.org/drawingml/2006/main">
              <a:rPr lang="ca" altLang="ko-KR" sz="3600">
                <a:solidFill>
                  <a:srgbClr val="0070c0"/>
                </a:solidFill>
              </a:rPr>
              <a:t>és..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és sense pecat en aquesta terra perquè segueix plenament la voluntat de Déu.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On va pregar Jesús abans de ser arrestat?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Al temple de Jerusalem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Getsemaní</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Sala superior de Marc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Llac de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② </a:t>
            </a:r>
            <a:r xmlns:a="http://schemas.openxmlformats.org/drawingml/2006/main">
              <a:rPr lang="ca" altLang="ko-KR" sz="2800">
                <a:solidFill>
                  <a:srgbClr val="ff0000"/>
                </a:solidFill>
              </a:rPr>
              <a:t>Getsemaní</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ca" altLang="ko-KR" sz="3600"/>
              <a:t>Anant una mica més enllà, va caure amb el rostre a terra i va pregar: "Pare meu, si és possible, que em prengui aquesta copa. Però no com jo vull, sinó com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Mateu</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86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Jesús va morir a la creu.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Jesús va cridar amb veu alta: "Pare, a les teves mans confio el meu esperit". Quan va dir això, va respirar l'últim.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Luke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23:</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Jesús, capturat pels soldats romans, portava una corona d'espines al cap, va ser burlat, va portar la creu i va ser conduït per ser executat al turó.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Aleshores, Jesús va ser crucificat a la creu juntament amb dos criminals. La gent es va quedar mirant, i els governants fins i tot es van burlar d'ell.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"Pare, perdona'ls, perquè no saben què fan". Jesús va pregar pels qui el van matar.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Jesús va dir: "S'ha acabat!" I va inclinar el cap i va lliurar el seu esperit.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ca" sz="2800">
                <a:solidFill>
                  <a:schemeClr val="tx1">
                    <a:lumMod val="65000"/>
                    <a:lumOff val="35000"/>
                  </a:schemeClr>
                </a:solidFill>
              </a:rPr>
              <a:t>La germana de Llàtzer va dir a Jesús que va arribar tard: "Jesús, si haguessis estat aquí, el meu germà no hauria mort".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En aquell moment el teló del temple es va trencar en dos de dalt a baix. La terra va tremolar i les roques es van partir. Quan els soldats que van crucificar Jesús ho van veure, es van quedar aterrits i van exclamar: "De ben segur que era el Fill de Déu!"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ca" altLang="ko-KR" sz="3600">
                <a:solidFill>
                  <a:schemeClr val="tx1">
                    <a:lumMod val="65000"/>
                    <a:lumOff val="35000"/>
                  </a:schemeClr>
                </a:solidFill>
              </a:rPr>
              <a:t>El Jesús sense pecat va patir i va morir en nom nostre, i va pagar pels nostres pecats.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a" altLang="ko-KR" sz="3600">
                <a:solidFill>
                  <a:schemeClr val="tx1">
                    <a:lumMod val="65000"/>
                    <a:lumOff val="35000"/>
                  </a:schemeClr>
                </a:solidFill>
              </a:rPr>
              <a:t>Per tant, no hem de pagar per nosaltres mateixos.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a" altLang="ko-KR" sz="3600">
                <a:solidFill>
                  <a:schemeClr val="tx1">
                    <a:lumMod val="65000"/>
                    <a:lumOff val="35000"/>
                  </a:schemeClr>
                </a:solidFill>
              </a:rPr>
              <a:t>Vam ser salvats gràcies a Jesús.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a" altLang="ko-KR" sz="3600">
                <a:solidFill>
                  <a:schemeClr val="tx1">
                    <a:lumMod val="65000"/>
                    <a:lumOff val="35000"/>
                  </a:schemeClr>
                </a:solidFill>
              </a:rPr>
              <a:t>Això no ho hem d'oblidar ni un moment.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 és..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és el Salvador que ens va salvar morint pels nostres pecats a la creu.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Amb qui va ser crucificat Jesús?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Deixebles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Dones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Sacerdots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Delinqüents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④ </a:t>
            </a:r>
            <a:r xmlns:a="http://schemas.openxmlformats.org/drawingml/2006/main">
              <a:rPr lang="ca" altLang="ko-KR" sz="2800">
                <a:solidFill>
                  <a:srgbClr val="ff0000"/>
                </a:solidFill>
              </a:rPr>
              <a:t>Delinqüents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Jesús va cridar amb veu alta: "Pare, a les teves mans confio el meu esperit". Quan va dir això, va respirar l'últim.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Luke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23:</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87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La Tomba Buida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Aleshores, es va girar i va veure Jesús allà dret, però no es va adonar que era Jesús.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Joan</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20:</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Maria Magdalena va anar al sepulcre a veure Jesús mort. Però, la porta de pedra de la tomba estava oberta.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No hi havia cap cos de Jesús a la tomba. Maria va pensar que algú havia robat el cos mort de Jesús.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L'àngel va aparèixer i va preguntar. "Per què plores?" Maria va respondre: "Algú ha robat el cos de Jesús".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Jesús va dir: "Traieu la porta de pedra del sepulcre". Jesús va ordenar: "Surt, Llàtzer".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I quan es va girar, hi havia Jesús que va tornar amb vida. Però Maria no va reconèixer Jesús. Ella no pensava que Jesús tornaria a la vida.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"Maria..." Només quan Jesús va cridar, Maria el va reconèixer. "Senyor, realment has tornat a la vida." Jesús va ressuscitar tres dies després de la seva mort.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ca" altLang="ko-KR" sz="3300">
                <a:solidFill>
                  <a:schemeClr val="tx1">
                    <a:lumMod val="65000"/>
                    <a:lumOff val="35000"/>
                  </a:schemeClr>
                </a:solidFill>
              </a:rPr>
              <a:t>Ningú al món és mort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a" altLang="ko-KR" sz="3300">
                <a:solidFill>
                  <a:schemeClr val="tx1">
                    <a:lumMod val="65000"/>
                    <a:lumOff val="35000"/>
                  </a:schemeClr>
                </a:solidFill>
              </a:rPr>
              <a:t>i de nou viu.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a" altLang="ko-KR" sz="3300">
                <a:solidFill>
                  <a:schemeClr val="tx1">
                    <a:lumMod val="65000"/>
                    <a:lumOff val="35000"/>
                  </a:schemeClr>
                </a:solidFill>
              </a:rPr>
              <a:t>Però l'únic, Jesús, que va ressuscitar de la mort, segueix viu.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a" altLang="ko-KR" sz="3300">
                <a:solidFill>
                  <a:schemeClr val="tx1">
                    <a:lumMod val="65000"/>
                    <a:lumOff val="35000"/>
                  </a:schemeClr>
                </a:solidFill>
              </a:rPr>
              <a:t>La Bíblia diu que els qui creuen en Jesús també tornen a la vida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a" altLang="ko-KR" sz="3300">
                <a:solidFill>
                  <a:schemeClr val="tx1">
                    <a:lumMod val="65000"/>
                    <a:lumOff val="35000"/>
                  </a:schemeClr>
                </a:solidFill>
              </a:rPr>
              <a:t>com Jesús.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a" altLang="ko-KR" sz="3300">
                <a:solidFill>
                  <a:schemeClr val="tx1">
                    <a:lumMod val="65000"/>
                    <a:lumOff val="35000"/>
                  </a:schemeClr>
                </a:solidFill>
              </a:rPr>
              <a:t>Així que no hem de perdre l'esperança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a" altLang="ko-KR" sz="3300">
                <a:solidFill>
                  <a:schemeClr val="tx1">
                    <a:lumMod val="65000"/>
                    <a:lumOff val="35000"/>
                  </a:schemeClr>
                </a:solidFill>
              </a:rPr>
              <a:t>per la vida eterna.</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 és..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és el Senyor de la Victòria que va vèncer la mort i va tornar a la vida.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Què va pensar Maria quan va veure que no hi havia Jesús a la tomba?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Jesús ha ressuscitat!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Aquesta no és la tomba de Jesús!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Algú va robar el cos mort de Jesús!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Els deixebles van comprar el cos mort de Jesús!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③ </a:t>
            </a:r>
            <a:r xmlns:a="http://schemas.openxmlformats.org/drawingml/2006/main">
              <a:rPr lang="ca" altLang="ko-KR" sz="2800">
                <a:solidFill>
                  <a:srgbClr val="ff0000"/>
                </a:solidFill>
              </a:rPr>
              <a:t>Algú va robar el cos mort de Jesús!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Aleshores, es va girar i va veure Jesús allà dret, però no es va adonar que era Jesús.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Joan</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20:</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88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Jesús que va pujar al cel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Després de dir això, va ser aixecat davant d'ells mateixos, i un núvol el va ocultar de la seva vista.</a:t>
            </a:r>
            <a:r xmlns:a="http://schemas.openxmlformats.org/drawingml/2006/main">
              <a:rPr lang="c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Els deixebles, que no sabien que Jesús havia ressuscitat, es van apoderar de por i decepció.</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Jesús ressuscitat va venir i es va posar entre ells, els va mostrar les mans i el costat i els va dir: "Deixeu de dubtar i creieu".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ca" sz="2800">
                <a:solidFill>
                  <a:schemeClr val="tx1">
                    <a:lumMod val="65000"/>
                    <a:lumOff val="35000"/>
                  </a:schemeClr>
                </a:solidFill>
              </a:rPr>
              <a:t>Aleshores, sorprenentment, tres dies després de la seva mort, Llàtzer va marxar. La gent estava encantada de veure això i lloava Déu.</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Aleshores, Jesús va dir que tornaria al seu Pare, Déu, i va prometre que enviaria l'Esperit Sant.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ca" altLang="ko-KR" sz="3000">
                <a:solidFill>
                  <a:schemeClr val="tx1">
                    <a:lumMod val="65000"/>
                    <a:lumOff val="35000"/>
                  </a:schemeClr>
                </a:solidFill>
              </a:rPr>
              <a:t>I Jesús va ordenar als seus deixebles que li fossin testimonis fins a la fi del món, que prediquessin l'evangeli i ensenyassin la paraula.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Després de completar totes les missions en aquesta terra, Jesús va pujar al cel davant dels seus deixebles. I ens va prometre que algun dia tornaria a aquesta terra.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ca" altLang="ko-KR" sz="3600">
                <a:solidFill>
                  <a:schemeClr val="tx1">
                    <a:lumMod val="65000"/>
                    <a:lumOff val="35000"/>
                  </a:schemeClr>
                </a:solidFill>
              </a:rPr>
              <a:t>Jesús va ordenar als seus deixebles que prediquessin l'evangeli fins als confins de la terra abans que pugés al cel.</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a" altLang="ko-KR" sz="3600">
                <a:solidFill>
                  <a:schemeClr val="tx1">
                    <a:lumMod val="65000"/>
                    <a:lumOff val="35000"/>
                  </a:schemeClr>
                </a:solidFill>
              </a:rPr>
              <a:t>L'Església és un grup de deixebles de Jesús.</a:t>
            </a:r>
            <a:r xmlns:a="http://schemas.openxmlformats.org/drawingml/2006/main">
              <a:rPr lang="ca" altLang="en-US" sz="3600">
                <a:solidFill>
                  <a:schemeClr val="tx1">
                    <a:lumMod val="65000"/>
                    <a:lumOff val="35000"/>
                  </a:schemeClr>
                </a:solidFill>
              </a:rPr>
              <a:t> </a:t>
            </a:r>
            <a:r xmlns:a="http://schemas.openxmlformats.org/drawingml/2006/main">
              <a:rPr lang="ca" altLang="ko-KR" sz="3600">
                <a:solidFill>
                  <a:schemeClr val="tx1">
                    <a:lumMod val="65000"/>
                    <a:lumOff val="35000"/>
                  </a:schemeClr>
                </a:solidFill>
              </a:rPr>
              <a:t>Com a deixebles de Jesús, hem de predicar l'evangeli a tot arreu. I hem de ser testimonis de Jesús.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 és..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encara viu, assegut al costat dret de Déu, i tornarà a la terra tal com s'havia promès.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Què va mostrar Jesús ressuscitat als seus deixebles?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Marques d'ungles a les mans i als peus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L'espina marca el cap</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Marques de fuets a la part posterior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Hematomes a la cara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① </a:t>
            </a:r>
            <a:r xmlns:a="http://schemas.openxmlformats.org/drawingml/2006/main">
              <a:rPr lang="ca" altLang="ko-KR" sz="2800">
                <a:solidFill>
                  <a:srgbClr val="ff0000"/>
                </a:solidFill>
              </a:rPr>
              <a:t>Marques d'ungles a les mans i als peus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Després de dir això, va ser aixecat davant d'ells mateixos, i un núvol el va ocultar de la seva vista.</a:t>
            </a:r>
            <a:r xmlns:a="http://schemas.openxmlformats.org/drawingml/2006/main">
              <a:rPr lang="c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89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L'Esperit Sant ha vingut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Tots ells es van omplir de l'Esperit Sant i van començar a parlar en altres llengües tal com l'Esperit els permetia.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Els deixebles estaven a Jerusalem com Jesús va dir. Quan va arribar el dia de Pentecosta, estaven tots junts en un sol lloc.</a:t>
            </a:r>
            <a:r xmlns:a="http://schemas.openxmlformats.org/drawingml/2006/main">
              <a:rPr lang="c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solidFill>
                  <a:schemeClr val="tx1">
                    <a:lumMod val="65000"/>
                    <a:lumOff val="35000"/>
                  </a:schemeClr>
                </a:solidFill>
              </a:rPr>
              <a:t>Jesús va tornar a la vida a Llàtzer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per la seva paraula.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Algun dia haurem de morir, però haurem de ressuscitar perquè creiem en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Has de ser un cristià que visqui amb l'esperança de la resurrecció.</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De sobte va sorgir un so com el bufat d'un vent violent i va omplir tota la casa on estaven asseguts.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I llavors hi havia una llengua de foc al cap de cadascú, i llavors tots es van omplir de l'Esperit Sant i van començar a parlar en altres idiomes.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ca" altLang="ko-KR" sz="3000">
                <a:solidFill>
                  <a:schemeClr val="tx1">
                    <a:lumMod val="65000"/>
                    <a:lumOff val="35000"/>
                  </a:schemeClr>
                </a:solidFill>
              </a:rPr>
              <a:t>Quan tothom es va sorprendre, Pere va començar a predicar-los sobre Jesús i l'evangeli.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La gent va escoltar l'evangeli, es va penedir i es va batejar. Més de 3.000 persones van ser batejades aquell dia.</a:t>
            </a:r>
            <a:r xmlns:a="http://schemas.openxmlformats.org/drawingml/2006/main">
              <a:rPr lang="c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solidFill>
                  <a:schemeClr val="tx1">
                    <a:lumMod val="65000"/>
                    <a:lumOff val="35000"/>
                  </a:schemeClr>
                </a:solidFill>
              </a:rPr>
              <a:t>Jesús va enviar l'Esperit Sant als seus deixebles.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L'Esperit Sant va donar a Pere saviesa i poder per predicar l'evangeli.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L'Esperit Sant està en els cors de tots els qui creuen en Jesús.</a:t>
            </a:r>
            <a:r xmlns:a="http://schemas.openxmlformats.org/drawingml/2006/main">
              <a:rPr lang="ca" altLang="en-US" sz="3200">
                <a:solidFill>
                  <a:schemeClr val="tx1">
                    <a:lumMod val="65000"/>
                    <a:lumOff val="35000"/>
                  </a:schemeClr>
                </a:solidFill>
              </a:rPr>
              <a:t> </a:t>
            </a:r>
            <a:r xmlns:a="http://schemas.openxmlformats.org/drawingml/2006/main">
              <a:rPr lang="ca" altLang="ko-KR" sz="3200">
                <a:solidFill>
                  <a:schemeClr val="tx1">
                    <a:lumMod val="65000"/>
                    <a:lumOff val="35000"/>
                  </a:schemeClr>
                </a:solidFill>
              </a:rPr>
              <a:t>No oblideu que l'Esperit Sant és qui ens dóna saviesa i coratge per predicar l'evangeli, tal com va donar a Pere saviesa i poder.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 és..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envia l'Esperit Sant a tots els qui creuen en ell perquè ens ajudi.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Què van sentir quan va venir l'Esperit Sant?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so de trompeta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tro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la bufada d'un vent violent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el so de les oracions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③ </a:t>
            </a:r>
            <a:r xmlns:a="http://schemas.openxmlformats.org/drawingml/2006/main">
              <a:rPr lang="ca" altLang="ko-KR" sz="2800">
                <a:solidFill>
                  <a:srgbClr val="ff0000"/>
                </a:solidFill>
              </a:rPr>
              <a:t>la bufada d'un vent violent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Tots ells es van omplir de l'Esperit Sant i van començar a parlar en altres llengües tal com l'Esperit els permetia.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90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Felip va explicar l'evangeli a l'etíop</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ca" altLang="ko-KR" sz="3600"/>
              <a:t>Aleshores Felip va començar amb aquell mateix fragment de l'Escriptura i li va comunicar la bona nova de Jesús.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8:</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ca" sz="4000"/>
              <a:t>Perquè aquest fill meu era mort i ha tornat a viure; es va perdre i es troba.' Així que van començar a celebrar-ho.</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Luke</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t>Qui és Jesús?</a:t>
            </a:r>
            <a:r xmlns:a="http://schemas.openxmlformats.org/drawingml/2006/main">
              <a:rPr altLang="en-US" lang="c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 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el mestre de la vida que torna els morts.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Un dia, un àngel del Senyor va dir a Felip que creia en Jesús: "Vés al sud, al camí del desert".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ca" altLang="ko-KR" sz="3100">
                <a:solidFill>
                  <a:schemeClr val="tx1">
                    <a:lumMod val="65000"/>
                    <a:lumOff val="35000"/>
                  </a:schemeClr>
                </a:solidFill>
              </a:rPr>
              <a:t>Va començar cap al desert del sud com va dir l'àngel. Es va preguntar per què el va enviar l'àngel </a:t>
            </a:r>
            <a:r xmlns:a="http://schemas.openxmlformats.org/drawingml/2006/main">
              <a:rPr lang="ca"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En aquell moment, l'eunuc que s'encarregava dels diners del país d'Etiòpia, anava al vagó, llegint els escrits del profeta Isaïes. En Felip es va acostar i va preguntar. "Entens el que estàs llegint?"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"Com ho puc entendre", va dir, "a menys que algú m'ho expliqui?" Felip va començar amb aquell mateix fragment de l'Escriptura i li va comunicar la bona nova de Jesús.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Després que l'etíop va rebre Jesús, va tornar feliç al seu país. Felip va donar gràcies a l'Esperit Sant per haver-lo conduït fins allà.</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solidFill>
                  <a:schemeClr val="tx1">
                    <a:lumMod val="65000"/>
                    <a:lumOff val="35000"/>
                  </a:schemeClr>
                </a:solidFill>
              </a:rPr>
              <a:t>Felip no va poder entendre completament, però va obeir l'ordre de l'Esperit Sant. Així va poder predicar l'evangeli a l'etíop.</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De vegades estem en una situació que no podem entendre.</a:t>
            </a:r>
            <a:r xmlns:a="http://schemas.openxmlformats.org/drawingml/2006/main">
              <a:rPr lang="ca" altLang="en-US" sz="3200">
                <a:solidFill>
                  <a:schemeClr val="tx1">
                    <a:lumMod val="65000"/>
                    <a:lumOff val="35000"/>
                  </a:schemeClr>
                </a:solidFill>
              </a:rPr>
              <a:t> </a:t>
            </a:r>
            <a:r xmlns:a="http://schemas.openxmlformats.org/drawingml/2006/main">
              <a:rPr lang="ca" altLang="ko-KR" sz="3200">
                <a:solidFill>
                  <a:schemeClr val="tx1">
                    <a:lumMod val="65000"/>
                    <a:lumOff val="35000"/>
                  </a:schemeClr>
                </a:solidFill>
              </a:rPr>
              <a:t>Però si confies en Déu i l'obeeixes a l'Esperit Sant fins i tot en aquell moment, també pots ser un home de fe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que prediquen l'evangeli.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 és..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és qui dirigeix la relació amb qui ens hem de trobar.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Quin era l'eunuc etíop que Felip va conèixer a càrrec?</a:t>
            </a:r>
            <a:r xmlns:a="http://schemas.openxmlformats.org/drawingml/2006/main">
              <a:rPr lang="c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Estava al capdavant de l'exèrcit.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Era un cuiner del seu país.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Ell</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era</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en</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carregar</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de</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seva</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del país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diners.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Controlava el culte del país.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③ </a:t>
            </a:r>
            <a:r xmlns:a="http://schemas.openxmlformats.org/drawingml/2006/main">
              <a:rPr lang="ca" altLang="ko-KR" sz="2800">
                <a:solidFill>
                  <a:srgbClr val="ff0000"/>
                </a:solidFill>
              </a:rPr>
              <a:t>Estava a càrrec dels diners del seu país.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ca" altLang="ko-KR" sz="3600"/>
              <a:t>Aleshores Felip va començar amb aquell mateix fragment de l'Escriptura i li va comunicar la bona nova de Jesús.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8:</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91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Saul coneix Jesús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Quiz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Quants dies han passat des que Llàtzer va morir quan Jesús va venir?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un dia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dos dies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tres dies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quatre dies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③ </a:t>
            </a:r>
            <a:r xmlns:a="http://schemas.openxmlformats.org/drawingml/2006/main">
              <a:rPr altLang="ko-KR" lang="ca" sz="2800">
                <a:solidFill>
                  <a:srgbClr val="ff0000"/>
                </a:solidFill>
              </a:rPr>
              <a:t>tres dies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ca" altLang="ko-KR" sz="3600"/>
              <a:t>Va caure a terra i va sentir una veu que li deia: "Saule, Saule, per què em persegueixes?"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9:</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Hi havia un home anomenat Saül que odiava els que creien en Jesús, i odiava l'església.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ca" altLang="ko-KR" sz="3000">
                <a:solidFill>
                  <a:schemeClr val="tx1">
                    <a:lumMod val="65000"/>
                    <a:lumOff val="35000"/>
                  </a:schemeClr>
                </a:solidFill>
              </a:rPr>
              <a:t>Saül odiava tant Jesús que va anar a Damasc per arrestar els cristians.</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Quan s'acostava a Damasc en el seu viatge, de sobte una llum del cel va lluir al seu voltant. Va sentir una veu: «Saül, Saül, per què em persegueixes?»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"Qui ets, Senyor?", va preguntar Saül. "Jo sóc Jesús, a qui tu persegueixes". En Saül es va sorprendre que Jesús estigués viu. Pensava que Jesús havia mort.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Saul, que va conèixer Jesús, es va convertir en un home nou. Així que es va convertir en l'apòstol Pau, que va treballar dur per predicar l'evangeli als gentils i va escriure molts llibres bíblics.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solidFill>
                  <a:schemeClr val="tx1">
                    <a:lumMod val="65000"/>
                    <a:lumOff val="35000"/>
                  </a:schemeClr>
                </a:solidFill>
              </a:rPr>
              <a:t>Saül era un home que perseguia l'església, però Déu el va anomenar apòstol.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Saul, que va conèixer Jesús, va viure una vida completament diferent a la d'abans.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Quins canvis has fet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des que vas conèixer Jesús?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Els que es troben amb Jesús han de viure una vida diferent que mai.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 és..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és qui perdona els homes dolents com Saül i els crida i els posa com a treballadors.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Per què Saül va anar a Damasc?</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Per arrestar cristians.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Per fer un viatge.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Per tenir un culte.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Predicar l'evangeli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① </a:t>
            </a:r>
            <a:r xmlns:a="http://schemas.openxmlformats.org/drawingml/2006/main">
              <a:rPr lang="ca" altLang="ko-KR" sz="2800">
                <a:solidFill>
                  <a:srgbClr val="ff0000"/>
                </a:solidFill>
              </a:rPr>
              <a:t>Per arrestar cristians.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ca" altLang="ko-KR" sz="3600"/>
              <a:t>Va caure a terra i va sentir una veu que li deia: "Saule, Saule, per què em persegueixes?"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9:</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ca" sz="3600"/>
              <a:t>Jesús li digué: «Jo sóc la resurrecció i la vida. Qui creu en mi, encara que mori, viurà;</a:t>
            </a:r>
            <a:endParaRPr xmlns:a="http://schemas.openxmlformats.org/drawingml/2006/main" altLang="ko-KR" lang="en-US" sz="3600"/>
          </a:p>
          <a:p>
            <a:pPr xmlns:a="http://schemas.openxmlformats.org/drawingml/2006/main" lvl="0">
              <a:defRPr/>
            </a:pPr>
            <a:r xmlns:a="http://schemas.openxmlformats.org/drawingml/2006/main">
              <a:rPr altLang="ko-KR" lang="ca" sz="3600"/>
              <a:t>i qui viu i creu en mi mai morirà. Et creus això?"</a:t>
            </a:r>
            <a:endParaRPr xmlns:a="http://schemas.openxmlformats.org/drawingml/2006/main" altLang="ko-KR" lang="en-US" sz="3600"/>
          </a:p>
          <a:p>
            <a:pPr xmlns:a="http://schemas.openxmlformats.org/drawingml/2006/main" lvl="0">
              <a:defRPr/>
            </a:pPr>
            <a:r xmlns:a="http://schemas.openxmlformats.org/drawingml/2006/main">
              <a:rPr altLang="ko-KR" lang="c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Joan</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11:</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92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El bon amic de Pau, Bernabé.</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t>Però Bernabé el va agafar i el va portar als apòstols. Els va explicar com Saül en el seu viatge havia vist el Senyor i que el Senyor li havia parlat, i com a Damasc havia predicat sense por en nom de Jesús.</a:t>
            </a:r>
            <a:r xmlns:a="http://schemas.openxmlformats.org/drawingml/2006/main">
              <a:rPr lang="c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Després que Pau va conèixer Jesús, va voler conèixer els deixebles de Jesús.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Però els deixebles de Jesús tenien por de Pau. Com que no sabien que després que Pau va conèixer Jesús, es va convertir en un creient en Jesús.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Bernabé va ajudar a Pau. "Va conèixer realment Jesús i va canviar completament!"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"També he vist a Pau predicar a Damasc, on va anar a arrestar els cristians!" Els deixebles es van fer amics de Pau amb facilitat.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Després d'això, Bernabé i Pau es van fer bons amics i van viatjar per tot el món per predicar l'evangeli junts.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solidFill>
                  <a:schemeClr val="tx1">
                    <a:lumMod val="65000"/>
                    <a:lumOff val="35000"/>
                  </a:schemeClr>
                </a:solidFill>
              </a:rPr>
              <a:t>Pau, que perseguia l'església, va conèixer Jesús i es va convertir en un home nou, però la gent no el va creure.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Però Déu va preparar Bernabé i el va fer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un bon company de treball per a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Com Pau i Bernabé, hauríem de ser bons amics de la fe i ajudar-nos mútuament.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ens envia un amic que ens pot ajudar quan tenim problemes.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Qui va ajudar en Pau i es va fer amics quan tenia problemes?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Pere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Joan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Bernabé</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Felip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③ </a:t>
            </a:r>
            <a:r xmlns:a="http://schemas.openxmlformats.org/drawingml/2006/main">
              <a:rPr lang="ca" altLang="ko-KR" sz="2800">
                <a:solidFill>
                  <a:srgbClr val="ff0000"/>
                </a:solidFill>
              </a:rPr>
              <a:t>Bernabé</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74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La Transfiguració de Jesús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ca" altLang="ko-KR" sz="3600"/>
              <a:t>Però Bernabé el va agafar i el va portar als apòstols. Els va explicar com Saül en el seu viatge havia vist el Senyor i que el Senyor li havia parlat, i com a Damasc havia predicat sense por en nom de Jesús.</a:t>
            </a:r>
            <a:r xmlns:a="http://schemas.openxmlformats.org/drawingml/2006/main">
              <a:rPr lang="c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93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Dorcas, que ha tornat a la vida.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ca" altLang="ko-KR" sz="3600"/>
              <a:t>Pere els va enviar a tots fora de l'habitació; després es va posar de genolls i va pregar. Es va girar cap a la dona morta i va dir: "Tabitha, aixeca't". Va obrir els ulls i, en veure en Pere, es va aixecar.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9:</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Hi havia un deixeble que es deia Dorcas, que sempre feia el bé i ajudava als pobres.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En aquella època es va posar malalta i va morir. Els seus veïns estaven molt tristos i van portar en Peter.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Quan va arribar Pere, tots els que havia estat ajudat per ella ploraven, mostrant la roba que havia rebut com a regal.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Pere els va enviar a tots fora de l'habitació; després es va posar de genolls i va pregar.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"Dorcas, aixeca't!", va dir en Pere. Va obrir els ulls i es va asseure veient en Pere. En veure això, tothom es va alegrar i molta gent d'aquell poble va creure en Jesús.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solidFill>
                  <a:schemeClr val="tx1">
                    <a:lumMod val="65000"/>
                    <a:lumOff val="35000"/>
                  </a:schemeClr>
                </a:solidFill>
              </a:rPr>
              <a:t>Pere era deixeble de Jesús, i va poder fer el que va fer Jesús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quan estava en aquesta terra.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000">
                <a:solidFill>
                  <a:schemeClr val="tx1">
                    <a:lumMod val="65000"/>
                    <a:lumOff val="35000"/>
                  </a:schemeClr>
                </a:solidFill>
              </a:rPr>
              <a:t>Jesús va dir als seus deixebles que farien el mateix que ell.</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ca" altLang="ko-KR" sz="3000">
                <a:solidFill>
                  <a:schemeClr val="tx1">
                    <a:lumMod val="65000"/>
                    <a:lumOff val="35000"/>
                  </a:schemeClr>
                </a:solidFill>
              </a:rPr>
              <a:t>Som deixebles de Jesús.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ca" altLang="ko-KR" sz="3000">
                <a:solidFill>
                  <a:schemeClr val="tx1">
                    <a:lumMod val="65000"/>
                    <a:lumOff val="35000"/>
                  </a:schemeClr>
                </a:solidFill>
              </a:rPr>
              <a:t>Hem d'aprendre i recordar què va fer Jesús en aquesta terra i fer les mateixes coses que Jesús.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dóna poder als seus deixebles perquè puguin predicar l'evangeli.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ca" sz="3600"/>
              <a:t>Allà es va transfigurar davant d'ells. La seva cara lluïa com el sol, i la seva roba es va tornar blanca com la llum.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17:</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Quan en Pere va arribar a Dorcas, la gent estava trista i què li van mostrar?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Roba que havia fet Dorcas.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Menjars que havia fet la Dorcas.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El fill de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Carta de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① </a:t>
            </a:r>
            <a:r xmlns:a="http://schemas.openxmlformats.org/drawingml/2006/main">
              <a:rPr lang="ca" altLang="ko-KR" sz="2800">
                <a:solidFill>
                  <a:srgbClr val="ff0000"/>
                </a:solidFill>
              </a:rPr>
              <a:t>Roba que havia fet Dorcas.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ca" altLang="ko-KR" sz="3600"/>
              <a:t>Pere els va enviar a tots fora de l'habitació; després es va posar de genolls i va pregar. Es va girar cap a la dona morta i va dir: "Tabitha, aixeca't". Va obrir els ulls i, en veure en Pere, es va aixecar.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9:</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94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Corneli, un gentil salvat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Els creients circumcidats que havien vingut amb Pere es van sorprendre que el do de l'Esperit Sant s'hagués vessat fins i tot sobre els gentils.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Fets 10:</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ca" altLang="ko-KR" sz="2500">
                <a:solidFill>
                  <a:schemeClr val="tx1">
                    <a:lumMod val="65000"/>
                    <a:lumOff val="35000"/>
                  </a:schemeClr>
                </a:solidFill>
              </a:rPr>
              <a:t>A Cesarea hi havia un home anomenat Corneli, centurió del que es coneixia com el regiment italià.</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ca" altLang="ko-KR" sz="2500">
                <a:solidFill>
                  <a:schemeClr val="tx1">
                    <a:lumMod val="65000"/>
                    <a:lumOff val="35000"/>
                  </a:schemeClr>
                </a:solidFill>
              </a:rPr>
              <a:t>Ell i tota la seva família eren devots i temien Déu; donava generosament als necessitats i pregava a Déu regularment.</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Un dia, Corneli va sentir la veu de Déu mentre pregava. "Envia homes a ser un home anomenat Pere".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ca" altLang="ko-KR" sz="2400">
                <a:solidFill>
                  <a:schemeClr val="tx1">
                    <a:lumMod val="65000"/>
                    <a:lumOff val="35000"/>
                  </a:schemeClr>
                </a:solidFill>
              </a:rPr>
              <a:t>En aquell moment, Pere també va tenir una visió en l'oració. Déu li va donar animals del cel que els jueus no podien menjar i li va ordenar que mengés.</a:t>
            </a:r>
            <a:r xmlns:a="http://schemas.openxmlformats.org/drawingml/2006/main">
              <a:rPr lang="ca" altLang="en-US" sz="2400">
                <a:solidFill>
                  <a:schemeClr val="tx1">
                    <a:lumMod val="65000"/>
                    <a:lumOff val="35000"/>
                  </a:schemeClr>
                </a:solidFill>
              </a:rPr>
              <a:t> </a:t>
            </a:r>
            <a:r xmlns:a="http://schemas.openxmlformats.org/drawingml/2006/main">
              <a:rPr lang="ca" altLang="ko-KR" sz="2400">
                <a:solidFill>
                  <a:schemeClr val="tx1">
                    <a:lumMod val="65000"/>
                    <a:lumOff val="35000"/>
                  </a:schemeClr>
                </a:solidFill>
              </a:rPr>
              <a:t>"No digueu impur a allò que Déu hagi purificat".</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Finalment, Pere va seguir els homes que Corneli havia enviat i va anar a casa de Corneli.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ca" altLang="ko-KR" sz="2400">
                <a:solidFill>
                  <a:schemeClr val="tx1">
                    <a:lumMod val="65000"/>
                    <a:lumOff val="35000"/>
                  </a:schemeClr>
                </a:solidFill>
              </a:rPr>
              <a:t>Pere els va predicar Jesús i l'evangeli a Corneli i a la seva família. Llavors l'Esperit Sant va baixar sobre ells. Es va adonar mirant això; "Fins i tot els gentils poden ser salvats si creuen en Jesús!"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ca" altLang="ko-KR" sz="3400">
                <a:solidFill>
                  <a:schemeClr val="tx1">
                    <a:lumMod val="65000"/>
                    <a:lumOff val="35000"/>
                  </a:schemeClr>
                </a:solidFill>
              </a:rPr>
              <a:t>Pere pensava que només els jueus podien creure en Jesús i ser salvats.</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ca" altLang="ko-KR" sz="3400">
                <a:solidFill>
                  <a:schemeClr val="tx1">
                    <a:lumMod val="65000"/>
                    <a:lumOff val="35000"/>
                  </a:schemeClr>
                </a:solidFill>
              </a:rPr>
              <a:t>Però l'evangeli de Déu no té cap discriminació entre totes les persones del món.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ca" altLang="ko-KR" sz="3400">
                <a:solidFill>
                  <a:schemeClr val="tx1">
                    <a:lumMod val="65000"/>
                    <a:lumOff val="35000"/>
                  </a:schemeClr>
                </a:solidFill>
              </a:rPr>
              <a:t>Hem de predicar l'evangeli a tothom al món perquè puguin ser salvats.</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Jesús va agafar amb ell Pere, Jaume i Joan, i els va portar amunt a una muntanya alta per ells mateixos.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dóna la salvació a tots els que creuen en ell, independentment de la nacionalitat o l'estatus.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solidFill>
                  <a:srgbClr val="ff0000"/>
                </a:solidFill>
              </a:rPr>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Quina visió va tenir Pere mentre pregava?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Jesús baixant del cel.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Bíblia baixant del cel.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Àngels baixant del cel.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Els animals que els jueus no poden menjar van baixar del cel.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④ </a:t>
            </a:r>
            <a:r xmlns:a="http://schemas.openxmlformats.org/drawingml/2006/main">
              <a:rPr lang="ca" altLang="ko-KR" sz="2800">
                <a:solidFill>
                  <a:srgbClr val="ff0000"/>
                </a:solidFill>
              </a:rPr>
              <a:t>Els animals que els jueus no poden menjar van baixar del cel.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Els creients circumcidats que havien vingut amb Pere es van sorprendre que el do de l'Esperit Sant s'hagués vessat fins i tot sobre els gentils.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Fets 10:</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95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Cantant Himnes</a:t>
            </a:r>
            <a:endParaRPr xmlns:a="http://schemas.openxmlformats.org/drawingml/2006/main" lang="en-US" altLang="ko-KR" sz="4000"/>
          </a:p>
          <a:p>
            <a:pPr xmlns:a="http://schemas.openxmlformats.org/drawingml/2006/main" algn="ctr">
              <a:defRPr/>
            </a:pPr>
            <a:r xmlns:a="http://schemas.openxmlformats.org/drawingml/2006/main">
              <a:rPr lang="ca" altLang="ko-KR" sz="4000"/>
              <a:t>fins i tot a la presó</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ca" altLang="ko-KR" sz="3600"/>
              <a:t>Cap a la mitjanit, Pau i Silas estaven resant i cantant himnes a Déu, i els altres presoners els escoltaven.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16:</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Pau i Silas van fer tot el possible per predicar l'evangeli en Felip. Però els que l'odiaven van colpejar Pau i Silas i els van posar a la presó.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Pau i Silas van pregar i lloar Déu fins i tot a la presó. Tothom a la presó ho va escoltar.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Aleshores, de sobte, es va produir un terratrèmol tan gran que es van obrir totes les portes de la presó. El carceller estava molt preocupat perquè pensava que els presos havien fugit.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Paul va cridar: "No et preocupis! Tots som aquí!" "Senyor, què he de fer per ser salvat?" Va preguntar el carceller.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"Creu en el Senyor Jesús. Aleshores tu i la teva família sereu salvats!" A aquella hora de la nit el carceller els va agafar i els va rentar les ferides; llavors immediatament ell i tota la seva família foren batejats.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Allà es va transfigurar davant d'ells. La seva cara lluïa com el sol, i la seva roba es va tornar blanca com la llum.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ca" altLang="ko-KR" sz="2900">
                <a:solidFill>
                  <a:schemeClr val="tx1">
                    <a:lumMod val="65000"/>
                    <a:lumOff val="35000"/>
                  </a:schemeClr>
                </a:solidFill>
              </a:rPr>
              <a:t>Pau i Silas no es van decebre i van pregar i lloar,</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a" altLang="ko-KR" sz="2900">
                <a:solidFill>
                  <a:schemeClr val="tx1">
                    <a:lumMod val="65000"/>
                    <a:lumOff val="35000"/>
                  </a:schemeClr>
                </a:solidFill>
              </a:rPr>
              <a:t>tot i que van morir apallissats.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a" altLang="ko-KR" sz="2900">
                <a:solidFill>
                  <a:schemeClr val="tx1">
                    <a:lumMod val="65000"/>
                    <a:lumOff val="35000"/>
                  </a:schemeClr>
                </a:solidFill>
              </a:rPr>
              <a:t>Aleshores Déu va obrir la porta de la presó i els va donar l'oportunitat de predicar l'evangeli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a" altLang="ko-KR" sz="2900">
                <a:solidFill>
                  <a:schemeClr val="tx1">
                    <a:lumMod val="65000"/>
                    <a:lumOff val="35000"/>
                  </a:schemeClr>
                </a:solidFill>
              </a:rPr>
              <a:t>al carceller i a la seva família.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a" altLang="ko-KR" sz="2900">
                <a:solidFill>
                  <a:schemeClr val="tx1">
                    <a:lumMod val="65000"/>
                    <a:lumOff val="35000"/>
                  </a:schemeClr>
                </a:solidFill>
              </a:rPr>
              <a:t>Hi ha moments en què també estem en problemes.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a" altLang="ko-KR" sz="2900">
                <a:solidFill>
                  <a:schemeClr val="tx1">
                    <a:lumMod val="65000"/>
                    <a:lumOff val="35000"/>
                  </a:schemeClr>
                </a:solidFill>
              </a:rPr>
              <a:t>I si no et deceps i passes a la pregària i la lloança, Déu et salvarà</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a" altLang="ko-KR" sz="2900">
                <a:solidFill>
                  <a:schemeClr val="tx1">
                    <a:lumMod val="65000"/>
                    <a:lumOff val="35000"/>
                  </a:schemeClr>
                </a:solidFill>
              </a:rPr>
              <a:t>d'una manera sorprenent.</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em dóna el poder de superar totes les dificultats i dificultats.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Què van fer Paul i Silas a la presó?</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Estaven plorant.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Van suplicar per la seva vida.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Estaven decebuts.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Van resar i cantar himnes.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④ </a:t>
            </a:r>
            <a:r xmlns:a="http://schemas.openxmlformats.org/drawingml/2006/main">
              <a:rPr lang="ca" altLang="ko-KR" sz="2800">
                <a:solidFill>
                  <a:srgbClr val="ff0000"/>
                </a:solidFill>
              </a:rPr>
              <a:t>Van resar i cantar himnes.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ca" altLang="ko-KR" sz="3600"/>
              <a:t>Cap a la mitjanit, Pau i Silas estaven resant i cantant himnes a Déu, i els altres presoners els escoltaven.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16:</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96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Pau va predicar l'evangeli al rei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Pau va respondre: "Per poc o molt de temps, prego a Déu que no només tu sinó tots els que avui m'escolten, siguin el que sóc, llevat d'aquestes cadenes".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26:</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Pau va predicar l'evangeli i finalment va quedar presoner a Jerusalem. El rei Agripa va preguntar sobre els pecats del presoner Pau.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"Tens permís per parlar per tu mateix!" Agripa va donar un temps perquè Pau comencés la seva defensa.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Pau va aprofitar l'oportunitat per predicar l'evangeli. "Oh rei, espero que puguis arribar a ser com jo excepte per aquestes cadenes!"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El rei no va trobar cap pecat en Pau. Pau volia anar a Roma i predicar l'evangeli a l'emperador.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En aquell moment es van aparèixer davant d'ells Moisès i Elies parlant amb Jesús.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Finalment, Pau va apel·lar a l'emperador romà. Com a presoner, Pau va pujar a un vaixell per anar a trobar l'emperador de Roma.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solidFill>
                  <a:schemeClr val="tx1">
                    <a:lumMod val="65000"/>
                    <a:lumOff val="35000"/>
                  </a:schemeClr>
                </a:solidFill>
              </a:rPr>
              <a:t>Pau era presoner, però va predicar l'evangeli amb orgull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davant el rei del seu propi judici.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Perquè no s'avergonyia de l'evangeli, i creia que era una veritat orgullosa.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Hem de ser capaços de predicar l'Evangeli de Jesús amb confiança i valentia a qui ens trobem.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és molt més alt que l'home més alt del món.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Què va fer Pau quan el judici del rei Pau li va donar l'oportunitat de parlar?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Va predicar l'Evangeli de Jesús.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Va acusar una mala persona.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Va demanar el seu alliberament.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Pregava i cantava himnes.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① </a:t>
            </a:r>
            <a:r xmlns:a="http://schemas.openxmlformats.org/drawingml/2006/main">
              <a:rPr lang="ca" altLang="ko-KR" sz="2800">
                <a:solidFill>
                  <a:srgbClr val="ff0000"/>
                </a:solidFill>
              </a:rPr>
              <a:t>Va predicar l'Evangeli de Jesús.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ca" altLang="ko-KR" sz="3600"/>
              <a:t>Pau va respondre: "Per poc o molt de temps, prego a Déu que no només tu sinó tots els que avui m'escolten, siguin el que sóc, llevat d'aquestes cadenes".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26:</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97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El vaixell s'està enfonsant!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i va dir: "No tinguis por, Pau". Has de ser jutjat davant Cèsar; i Déu us ha donat amablement la vida de tots els que naveguen amb vosaltres.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27:</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Pau va ser portat a Roma en vaixell amb els altres presoners.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No obstant això, el vaixell estava en perill d'enfonsar-se a causa del tifó. Tothom tremolava de por.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Pau va pregar a Déu i ho va dir a la gent. "No tinguis por. Déu va dir que ningú moriria".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Una veu del núvol va dir: «Aquest és el meu Fill, a qui estimo; amb ell estic molt content. Escolta'l!"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El vaixell es va enfonsar, però com va dir Pau, tota la gent podia aterrar a l'illa sense una sola mort.</a:t>
            </a:r>
            <a:r xmlns:a="http://schemas.openxmlformats.org/drawingml/2006/main">
              <a:rPr lang="c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Pau va predicar Jesús a l'illa i va donar glòria a Déu.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solidFill>
                  <a:schemeClr val="tx1">
                    <a:lumMod val="65000"/>
                    <a:lumOff val="35000"/>
                  </a:schemeClr>
                </a:solidFill>
              </a:rPr>
              <a:t>Pau va resar, va animar els altres, fins i tot en temps de crisi quan el vaixell estava a punt d'enfonsar-se.</a:t>
            </a:r>
            <a:r xmlns:a="http://schemas.openxmlformats.org/drawingml/2006/main">
              <a:rPr lang="ca" altLang="en-US" sz="3200">
                <a:solidFill>
                  <a:schemeClr val="tx1">
                    <a:lumMod val="65000"/>
                    <a:lumOff val="35000"/>
                  </a:schemeClr>
                </a:solidFill>
              </a:rPr>
              <a:t> </a:t>
            </a:r>
            <a:r xmlns:a="http://schemas.openxmlformats.org/drawingml/2006/main">
              <a:rPr lang="ca" altLang="ko-KR" sz="3200">
                <a:solidFill>
                  <a:schemeClr val="tx1">
                    <a:lumMod val="65000"/>
                    <a:lumOff val="35000"/>
                  </a:schemeClr>
                </a:solidFill>
              </a:rPr>
              <a:t>Al final, tots es van salvar,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tal com va dir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El poble de Déu és responsable de lliurar la voluntat de Déu al món mitjançant la pregària i la bona nova de la salvació de Déu.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 és..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és el propietari de tota la vida del món. Res no mor sense el seu permís.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Què va fer en Paul quan el vaixell es va trobar amb el tifó?</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Va plorar.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Va saltar al mar.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Va lluitar contra el pilot.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Va pregar a Déu.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④ </a:t>
            </a:r>
            <a:r xmlns:a="http://schemas.openxmlformats.org/drawingml/2006/main">
              <a:rPr lang="ca" altLang="ko-KR" sz="2800">
                <a:solidFill>
                  <a:srgbClr val="ff0000"/>
                </a:solidFill>
              </a:rPr>
              <a:t>Va pregar a Déu.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ca" altLang="ko-KR" sz="3600"/>
              <a:t>i va dir: "No tinguis por, Pau". Has de ser jutjat davant Cèsar; i Déu us ha donat amablement la vida de tots els que naveguen amb vosaltres.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Actes</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27:</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98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La súplica de Pau per Onèsim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ca" altLang="ko-KR" sz="3600"/>
              <a:t>Us demano pel meu fill Onèsim, que es va convertir en el meu fill mentre jo estava encadenat.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Filemó</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Onèsim era un servent de Filemó. Però es va escapar sense el permís del seu amo a Roma.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Onèsim va conèixer Pau que estava empresonat a Roma. Pau li va predicar l'evangeli i va arribar a creure en Jesús.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Quan van sentir això, van caure de cara a terra, aterrits. Jesús va dir: "No tinguis por". Quan van alçar la vista, no van veure ningú més que Jesús.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Pau va dir a Onèsim que tornés al seu mestre Filemó i li demanés perdó. I Pau va dir a Onèsim que visqués com a creient en Jesús.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Onèsim estava preocupat. Perquè en aquell moment, el criat fugit va ser assassinat pel seu propietari.</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Pau va escriure una carta per Onèsim al seu mestre, Filemó, perquè el perdoni. Aquesta carta és "Filemó" a la Bíblia.</a:t>
            </a:r>
            <a:r xmlns:a="http://schemas.openxmlformats.org/drawingml/2006/main">
              <a:rPr lang="c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solidFill>
                  <a:schemeClr val="tx1">
                    <a:lumMod val="65000"/>
                    <a:lumOff val="35000"/>
                  </a:schemeClr>
                </a:solidFill>
              </a:rPr>
              <a:t>Pau va tornar a connectar la relació trencada entre Onèsim i Filemó. Onèsim va demanar perdó a Filemó, i Filemó li va perdonar.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Hem de demanar perdó si hem fet alguna cosa malament.</a:t>
            </a:r>
            <a:r xmlns:a="http://schemas.openxmlformats.org/drawingml/2006/main">
              <a:rPr lang="ca" altLang="en-US" sz="3200">
                <a:solidFill>
                  <a:schemeClr val="tx1">
                    <a:lumMod val="65000"/>
                    <a:lumOff val="35000"/>
                  </a:schemeClr>
                </a:solidFill>
              </a:rPr>
              <a:t> </a:t>
            </a:r>
            <a:r xmlns:a="http://schemas.openxmlformats.org/drawingml/2006/main">
              <a:rPr lang="ca" altLang="ko-KR" sz="3200">
                <a:solidFill>
                  <a:schemeClr val="tx1">
                    <a:lumMod val="65000"/>
                    <a:lumOff val="35000"/>
                  </a:schemeClr>
                </a:solidFill>
              </a:rPr>
              <a:t>I si algú ens va fer malament, l'hem de perdonar.</a:t>
            </a:r>
            <a:r xmlns:a="http://schemas.openxmlformats.org/drawingml/2006/main">
              <a:rPr lang="ca" altLang="en-US" sz="3200">
                <a:solidFill>
                  <a:schemeClr val="tx1">
                    <a:lumMod val="65000"/>
                    <a:lumOff val="35000"/>
                  </a:schemeClr>
                </a:solidFill>
              </a:rPr>
              <a:t> </a:t>
            </a:r>
            <a:r xmlns:a="http://schemas.openxmlformats.org/drawingml/2006/main">
              <a:rPr lang="ca" altLang="ko-KR" sz="3200">
                <a:solidFill>
                  <a:schemeClr val="tx1">
                    <a:lumMod val="65000"/>
                    <a:lumOff val="35000"/>
                  </a:schemeClr>
                </a:solidFill>
              </a:rPr>
              <a:t>Això és el que la gent creu en Jesús.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porta pau i reconciliació on hi ha baralles i conflictes.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Amb qui va conèixer Onèsim a Roma quan va fugir del seu amo, Filemó?</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Pere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Joan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Bernabé</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Pau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④ </a:t>
            </a:r>
            <a:r xmlns:a="http://schemas.openxmlformats.org/drawingml/2006/main">
              <a:rPr lang="ca" altLang="ko-KR" sz="2800">
                <a:solidFill>
                  <a:srgbClr val="ff0000"/>
                </a:solidFill>
              </a:rPr>
              <a:t>Pau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ca" altLang="ko-KR" sz="3600"/>
              <a:t>Us demano pel meu fill Onèsim, que es va convertir en el meu fill mentre jo estava encadenat.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Filemó</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99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Timoteu, el deixeble de Pau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ca" altLang="ko-KR" sz="3600"/>
              <a:t>M'ha recordat la teva fe sincera, que primer vivia en la teva àvia Lois i en la teva mare Eunice i, n'estic convençut, ara també viu en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2 Timoteu</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4:</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Pau va tenir un deixeble anomenat Timoteu. Timothy ha estat missioner amb Paul des que era un nen.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Hi havia un home que tenia dos fills. El segon fill va demanar al seu pare que li donés la seva part de la propietat per avançat.</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ca" sz="3600">
                <a:solidFill>
                  <a:schemeClr val="tx1">
                    <a:lumMod val="65000"/>
                    <a:lumOff val="35000"/>
                  </a:schemeClr>
                </a:solidFill>
              </a:rPr>
              <a:t>Jesús estava en aquesta terra en forma humana, però també és Déu.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Tal com Déu va ordenar als seus deixebles a la muntanya,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hem de creure en Jesús com el Fill de Déu i escoltar-lo amb atenció.</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Pau, que estava a la presó, sabia que estava a punt de morir, i va escriure una carta al seu estimat deixeble Timoteu.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La carta deia com Timoteu havia d'ensenyar als creients com a ministre de l'església.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Timoteu i els creients van llegir la carta de Pau i van decidir no perdre la fe fins al final, fins i tot en la persecució.</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Així doncs, la fe de Pau ha estat transmesa al seu deixeble Timoteu, i de nou a les esglésies.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ca" altLang="ko-KR" sz="3600">
                <a:solidFill>
                  <a:schemeClr val="tx1">
                    <a:lumMod val="65000"/>
                    <a:lumOff val="35000"/>
                  </a:schemeClr>
                </a:solidFill>
              </a:rPr>
              <a:t>Gràcies als evangelistes que ens van predicar l'evangeli i als mestres que ens van ensenyar la paraula de Déu, la nostra fe i la nostra església han crescut.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a" altLang="ko-KR" sz="3600">
                <a:solidFill>
                  <a:schemeClr val="tx1">
                    <a:lumMod val="65000"/>
                    <a:lumOff val="35000"/>
                  </a:schemeClr>
                </a:solidFill>
              </a:rPr>
              <a:t>Ara hem de lliurar la nostra fe i ensenyar-los la paraula de Déu que hem après.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 és..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ha ressuscitat i viu eternament, amb esglésies i creients que creuen en ell.</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A qui va escriure Pau la carta quan s'acostava el dia de la seva mort?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Marca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Timoteu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③ </a:t>
            </a:r>
            <a:r xmlns:a="http://schemas.openxmlformats.org/drawingml/2006/main">
              <a:rPr lang="ca" altLang="ko-KR" sz="2800">
                <a:solidFill>
                  <a:srgbClr val="ff0000"/>
                </a:solidFill>
              </a:rPr>
              <a:t>Timoteu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ca" altLang="ko-KR" sz="3600"/>
              <a:t>M'ha recordat la teva fe sincera, que primer vivia en la teva àvia Lois i en la teva mare Eunice i, n'estic convençut, ara també viu en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2 Timoteu</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4:</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100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John va veure una visió increïble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ca" altLang="ko-KR" sz="3600"/>
              <a:t>El qui testimonia aquestes coses diu: "Sí, vindré aviat". Amén. Vine, Senyor Jesús.</a:t>
            </a:r>
            <a:endParaRPr xmlns:a="http://schemas.openxmlformats.org/drawingml/2006/main" lang="en-US" altLang="ko-KR" sz="3600"/>
          </a:p>
          <a:p>
            <a:pPr xmlns:a="http://schemas.openxmlformats.org/drawingml/2006/main" lvl="0">
              <a:defRPr/>
            </a:pPr>
            <a:r xmlns:a="http://schemas.openxmlformats.org/drawingml/2006/main">
              <a:rPr lang="c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Revelació</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22:</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t>Qui és Jesús?</a:t>
            </a:r>
            <a:r xmlns:a="http://schemas.openxmlformats.org/drawingml/2006/main">
              <a:rPr altLang="en-US" lang="c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 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aquell que brilla bellament amb una aparença gloriosa.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La persecució de l'església empitjorava cada dia. Tots els seus deixebles van ser martiritzats mentre mantenien la fe, i Joan va ser tancat sol a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Un dia va sentir una veu forta com una trompeta, que deia: "Escriu en un rotlle el que veus i envia'l a les set esglésies".</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Joan també va veure Jesús. Jesús era la imatge d'un rei que tenia tot el poder del món.</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Joan va veure el nou cel i la nova terra que ha de venir. No hi haurà res dolent, no hi haurà pena, i sempre hi haurà felicitat amb Déu.</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Joan va escriure totes aquestes visions i les va escriure a les esglésies. "Mantingueu la vostra fe, perquè el Senyor tornarà!" Aquest és l'últim llibre de la Bíblia, Apocalipsi</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Lliçó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solidFill>
                  <a:schemeClr val="tx1">
                    <a:lumMod val="65000"/>
                    <a:lumOff val="35000"/>
                  </a:schemeClr>
                </a:solidFill>
              </a:rPr>
              <a:t>Jesús tornarà de nou a aquesta terra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com a jutge algun dia.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En aquella època, els que no creien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en Jesús pateix per sempre,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Els que creuen en Jesús gaudiran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Vida eterna amb felicitat.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Estàs esperant que Jesús torni a venir?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a" altLang="ko-KR" sz="3200">
                <a:solidFill>
                  <a:schemeClr val="tx1">
                    <a:lumMod val="65000"/>
                    <a:lumOff val="35000"/>
                  </a:schemeClr>
                </a:solidFill>
              </a:rPr>
              <a:t>No hem de perdre aquesta esperança, hem de mantenir la nostra fe en aquesta terra fins al final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ca" altLang="ko-KR" sz="3200"/>
              <a:t>Qui és Jesús?</a:t>
            </a:r>
            <a:r xmlns:a="http://schemas.openxmlformats.org/drawingml/2006/main">
              <a:rPr lang="c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ca" altLang="ko-KR" sz="3600">
                <a:solidFill>
                  <a:schemeClr val="tx1">
                    <a:lumMod val="65000"/>
                    <a:lumOff val="35000"/>
                  </a:schemeClr>
                </a:solidFill>
              </a:rPr>
              <a:t>Jesús tornarà a aquesta terra com a rei, jutjarà totes les coses i governarà totes les coses per sempre.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Quiz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Com es diu l'illa on estava tancat el deixeble Joan?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① </a:t>
            </a:r>
            <a:r xmlns:a="http://schemas.openxmlformats.org/drawingml/2006/main">
              <a:rPr lang="ca"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② </a:t>
            </a:r>
            <a:r xmlns:a="http://schemas.openxmlformats.org/drawingml/2006/main">
              <a:rPr lang="ca"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③ </a:t>
            </a:r>
            <a:r xmlns:a="http://schemas.openxmlformats.org/drawingml/2006/main">
              <a:rPr lang="ca"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chemeClr val="tx1">
                    <a:lumMod val="65000"/>
                    <a:lumOff val="35000"/>
                  </a:schemeClr>
                </a:solidFill>
              </a:rPr>
              <a:t>④ </a:t>
            </a:r>
            <a:r xmlns:a="http://schemas.openxmlformats.org/drawingml/2006/main">
              <a:rPr lang="ca"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a" altLang="en-US" sz="2800">
                <a:solidFill>
                  <a:srgbClr val="ff0000"/>
                </a:solidFill>
              </a:rPr>
              <a:t>④ </a:t>
            </a:r>
            <a:r xmlns:a="http://schemas.openxmlformats.org/drawingml/2006/main">
              <a:rPr lang="ca"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ca" altLang="ko-KR" sz="4000"/>
              <a:t>Paraula d'avui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ca" altLang="ko-KR" sz="3600"/>
              <a:t>El qui testimonia aquestes coses diu: "Sí, vindré aviat". Amén. Vine, Senyor Jesús.</a:t>
            </a:r>
            <a:endParaRPr xmlns:a="http://schemas.openxmlformats.org/drawingml/2006/main" lang="en-US" altLang="ko-KR" sz="3600"/>
          </a:p>
          <a:p>
            <a:pPr xmlns:a="http://schemas.openxmlformats.org/drawingml/2006/main" lvl="0">
              <a:defRPr/>
            </a:pPr>
            <a:r xmlns:a="http://schemas.openxmlformats.org/drawingml/2006/main">
              <a:rPr lang="c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a" altLang="ko-KR" sz="2800">
                <a:solidFill>
                  <a:schemeClr val="tx1">
                    <a:lumMod val="65000"/>
                    <a:lumOff val="35000"/>
                  </a:schemeClr>
                </a:solidFill>
              </a:rPr>
              <a:t>Revelació</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22:</a:t>
            </a:r>
            <a:r xmlns:a="http://schemas.openxmlformats.org/drawingml/2006/main">
              <a:rPr lang="ca" altLang="en-US" sz="2800">
                <a:solidFill>
                  <a:schemeClr val="tx1">
                    <a:lumMod val="65000"/>
                    <a:lumOff val="35000"/>
                  </a:schemeClr>
                </a:solidFill>
              </a:rPr>
              <a:t> </a:t>
            </a:r>
            <a:r xmlns:a="http://schemas.openxmlformats.org/drawingml/2006/main">
              <a:rPr lang="c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El d'avui</a:t>
            </a:r>
            <a:r xmlns:a="http://schemas.openxmlformats.org/drawingml/2006/main">
              <a:rPr altLang="en-US" lang="ca" sz="4000">
                <a:solidFill>
                  <a:srgbClr val="ff0000"/>
                </a:solidFill>
              </a:rPr>
              <a:t> </a:t>
            </a:r>
            <a:r xmlns:a="http://schemas.openxmlformats.org/drawingml/2006/main">
              <a:rPr altLang="ko-KR" lang="ca"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Qui no va veure la transfiguració de Jesús?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Pere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Jaume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Joan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Tomàs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④ </a:t>
            </a:r>
            <a:r xmlns:a="http://schemas.openxmlformats.org/drawingml/2006/main">
              <a:rPr altLang="ko-KR" lang="ca" sz="2800">
                <a:solidFill>
                  <a:srgbClr val="ff0000"/>
                </a:solidFill>
              </a:rPr>
              <a:t>Tomàs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ca" sz="3600"/>
              <a:t>Allà es va transfigurar davant d'ells. La seva cara lluïa com el sol, i la seva roba es va tornar blanca com la llum.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17:</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75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Jesús</a:t>
            </a:r>
            <a:r xmlns:a="http://schemas.openxmlformats.org/drawingml/2006/main">
              <a:rPr lang="ca" altLang="en-US" sz="4400"/>
              <a:t> </a:t>
            </a:r>
            <a:r xmlns:a="http://schemas.openxmlformats.org/drawingml/2006/main">
              <a:rPr lang="ca" altLang="ko-KR" sz="4400"/>
              <a:t>Estima els nens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ca" sz="3600"/>
              <a:t>Quan Jesús va veure això, es va indignar. Ell els digué: «Deixeu que els nens vinguin a mi, i no els impediu, perquè el Regne de Déu és d'aquests com aquests.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senyal</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Un pare va portar el seu fill a Jesús per ser beneït per Jesús.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Aleshores, els deixebles de Jesús el van increpar. "Com t'atreveixes a portar el teu fill a Jesús?"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Quan Jesús ho va veure, va dir enfadat.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“No impediu que els nens vinguin a mi. El Regne de Déu pertany als nens com aquests!»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Però el fill havia malgastat totes les seves propietats al llunyà país i es va tornar miserable.</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"Qui no rebrà el Regne de Déu com un nen petit no hi entrarà mai." I va agafar els nens en braços, els va posar les mans i els va beneir.</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ca" sz="3600">
                <a:solidFill>
                  <a:schemeClr val="tx1">
                    <a:lumMod val="65000"/>
                    <a:lumOff val="35000"/>
                  </a:schemeClr>
                </a:solidFill>
              </a:rPr>
              <a:t>Jesús va dir que el Regne de Déu pertany als nens com aquests.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Fem-nos també nens que estimem Déu i obeïm Jesús sense perdre la puresa, l'honestedat, 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i el veritable cor d'un nen.</a:t>
            </a:r>
            <a:r xmlns:a="http://schemas.openxmlformats.org/drawingml/2006/main">
              <a:rPr altLang="en-US" lang="ca"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t>Qui és Jesús?</a:t>
            </a:r>
            <a:r xmlns:a="http://schemas.openxmlformats.org/drawingml/2006/main">
              <a:rPr altLang="en-US" lang="c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a:t>
            </a:r>
            <a:r xmlns:a="http://schemas.openxmlformats.org/drawingml/2006/main">
              <a:rPr altLang="en-US" lang="ca" sz="3600">
                <a:solidFill>
                  <a:srgbClr val="0070c0"/>
                </a:solidFill>
              </a:rPr>
              <a:t> </a:t>
            </a:r>
            <a:r xmlns:a="http://schemas.openxmlformats.org/drawingml/2006/main">
              <a:rPr altLang="ko-KR" lang="ca" sz="3600">
                <a:solidFill>
                  <a:srgbClr val="0070c0"/>
                </a:solidFill>
              </a:rPr>
              <a:t>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qui estima, valora i beneeix els nens.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Quiz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Què van fer els deixebles quan els nens van intentar anar a Jesús?</a:t>
            </a:r>
            <a:r xmlns:a="http://schemas.openxmlformats.org/drawingml/2006/main">
              <a:rPr altLang="en-US" lang="c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Els van acollir encantats.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Els van increpar que no anessin a Jesús.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Van presentar els nens a Jesús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Els van donar menjar i els van enviar a casa.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② </a:t>
            </a:r>
            <a:r xmlns:a="http://schemas.openxmlformats.org/drawingml/2006/main">
              <a:rPr altLang="ko-KR" lang="ca" sz="2800">
                <a:solidFill>
                  <a:srgbClr val="ff0000"/>
                </a:solidFill>
              </a:rPr>
              <a:t>Els van increpar que no anessin a Jesús.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ca" sz="3600"/>
              <a:t>Quan Jesús va veure això, es va indignar. Ell els digué: «Deixeu que els nens vinguin a mi, i no els impediu, perquè el Regne de Déu és d'aquests com aquests.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senyal</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76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Jesús va guarir un cec, Bartimeu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ca" sz="3600"/>
              <a:t>"Vés," digué Jesús, "la teva fe t'ha guarit". De seguida va recuperar la vista i va seguir Jesús pel camí.</a:t>
            </a:r>
            <a:endParaRPr xmlns:a="http://schemas.openxmlformats.org/drawingml/2006/main" altLang="ko-KR" lang="en-US" sz="3600"/>
          </a:p>
          <a:p>
            <a:pPr xmlns:a="http://schemas.openxmlformats.org/drawingml/2006/main" lvl="0">
              <a:defRPr/>
            </a:pPr>
            <a:r xmlns:a="http://schemas.openxmlformats.org/drawingml/2006/main">
              <a:rPr altLang="ko-KR" lang="c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c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senyal</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10:</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Quan Jesús va arribar a Jericó, un cec, Bartimeu estava assegut al costat del camí demanant la mendicitat.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Quan va sentir que era Jesús de Natzaret, va començar a cridar: "Jesús, Fill de David, tingueu pietat de mi!"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ca" altLang="ko-KR" sz="3000">
                <a:solidFill>
                  <a:schemeClr val="tx1">
                    <a:lumMod val="65000"/>
                    <a:lumOff val="35000"/>
                  </a:schemeClr>
                </a:solidFill>
              </a:rPr>
              <a:t>Jesús va cridar Bartimeu. "Què vols que faci per tu?" Jesús li va preguntar. El cec va dir: "Rabí, vull veure".</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ca" sz="2800">
                <a:solidFill>
                  <a:schemeClr val="tx1">
                    <a:lumMod val="65000"/>
                    <a:lumOff val="35000"/>
                  </a:schemeClr>
                </a:solidFill>
              </a:rPr>
              <a:t>El fill es va adonar que es va tornar més miserable que els criats de la casa del seu pare.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ca" sz="2800">
                <a:solidFill>
                  <a:schemeClr val="tx1">
                    <a:lumMod val="65000"/>
                    <a:lumOff val="35000"/>
                  </a:schemeClr>
                </a:solidFill>
              </a:rPr>
              <a:t>Així que va tornar i va suplicar al seu pare que l'acceptés com un dels seus servents.</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"Vés," digué Jesús, "la teva fe t'ha guarit". Immediatament va rebre la vista.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"Gràcies, Jesús!" Bartimeu va seguir Jesús que li va deixar veure.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ca" sz="3600">
                <a:solidFill>
                  <a:schemeClr val="tx1">
                    <a:lumMod val="65000"/>
                    <a:lumOff val="35000"/>
                  </a:schemeClr>
                </a:solidFill>
              </a:rPr>
              <a:t>Jesús va dir a Bartimeu: "La teva fe t'ha guarit".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És la fe la que ens salva.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La fe s'expressa en una pregària sincera.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Quan preguem a Jesús,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Hem de tenir aquesta fe.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t>Qui és Jesús?</a:t>
            </a:r>
            <a:r xmlns:a="http://schemas.openxmlformats.org/drawingml/2006/main">
              <a:rPr altLang="en-US" lang="c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 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qui escolta i respon a les nostres pregàries sinceres.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Quiz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Què va demanar Bartimeu a Jesús?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Dóna'm molts diners.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Vull ser el teu deixeble.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Deixa'm caminar per l'aigua.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Vull veure'l de nou.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④ </a:t>
            </a:r>
            <a:r xmlns:a="http://schemas.openxmlformats.org/drawingml/2006/main">
              <a:rPr altLang="ko-KR" lang="ca" sz="2800">
                <a:solidFill>
                  <a:srgbClr val="ff0000"/>
                </a:solidFill>
              </a:rPr>
              <a:t>Vull veure'l de nou.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ca" sz="3600"/>
              <a:t>"Vés," digué Jesús, "la teva fe t'ha guarit". De seguida va recuperar la vista i va seguir Jesús pel camí.</a:t>
            </a:r>
            <a:endParaRPr xmlns:a="http://schemas.openxmlformats.org/drawingml/2006/main" altLang="ko-KR" lang="en-US" sz="3600"/>
          </a:p>
          <a:p>
            <a:pPr xmlns:a="http://schemas.openxmlformats.org/drawingml/2006/main" lvl="0">
              <a:defRPr/>
            </a:pPr>
            <a:r xmlns:a="http://schemas.openxmlformats.org/drawingml/2006/main">
              <a:rPr altLang="ko-KR" lang="c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c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senyal</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10:</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77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Zaqueu va pujar a un arbre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ca" sz="3600"/>
              <a:t>Perquè el Fill de l'home va venir a buscar i a salvar allò que s'havia perdut".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Luke</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19:</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Hi havia un home ric que es deia Zaqueu. Era un recaptador d'impostos, així que la gent l'odiava.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Un dia Jesús va arribar al poble on vivia Zaqueu. Molta gent s'amuntegava per veure Jesús.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Tan bon punt el seu pare va veure venir el seu fill de lluny, va córrer cap a ell i el va abraçar i el va acceptar amb alegria.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Zaqueu va pujar a un arbre per veure Jesús. Jesús el va mirar i va dir: "Zaqueu, baixa immediatament. Avui m'he de quedar a casa teva".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"Zaqueu va decidir a Jesús: "Donaré la meitat dels meus béns als pobres".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ca" altLang="ko-KR" sz="3000">
                <a:solidFill>
                  <a:schemeClr val="tx1">
                    <a:lumMod val="65000"/>
                    <a:lumOff val="35000"/>
                  </a:schemeClr>
                </a:solidFill>
              </a:rPr>
              <a:t>Jesús va dir: "Avui ha arribat la salvació a aquesta casa. He vingut a buscar i salvar el que estava perdut".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solidFill>
                  <a:schemeClr val="tx1">
                    <a:lumMod val="65000"/>
                    <a:lumOff val="35000"/>
                  </a:schemeClr>
                </a:solidFill>
              </a:rPr>
              <a:t>Quan Zaqueu va conèixer Jesús, va confessar que regalaria els seus béns més estimats als pobres.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Què és el més important per a 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A què vas renunciar després de conèixer Jesús?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Hem de recordar que el més preuat per a nosaltres és Jesús.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solidFill>
                  <a:srgbClr val="ff0000"/>
                </a:solidFill>
              </a:rPr>
              <a:t>Qui és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 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el Salvador que va venir a aquesta terra per salvar tothom sense distinció.</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El d'avui</a:t>
            </a:r>
            <a:r xmlns:a="http://schemas.openxmlformats.org/drawingml/2006/main">
              <a:rPr altLang="en-US" lang="ca" sz="4000">
                <a:solidFill>
                  <a:srgbClr val="ff0000"/>
                </a:solidFill>
              </a:rPr>
              <a:t> </a:t>
            </a:r>
            <a:r xmlns:a="http://schemas.openxmlformats.org/drawingml/2006/main">
              <a:rPr altLang="ko-KR" lang="ca"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Per què la gent odiava Zaqueu?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Perquè</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ell</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era</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a</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cap</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impost</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col·leccionista.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Perquè creia bé en Jesús.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Perquè va pregar molt.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Perquè era guapo.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① </a:t>
            </a:r>
            <a:r xmlns:a="http://schemas.openxmlformats.org/drawingml/2006/main">
              <a:rPr altLang="ko-KR" lang="ca" sz="2800">
                <a:solidFill>
                  <a:srgbClr val="ff0000"/>
                </a:solidFill>
              </a:rPr>
              <a:t>Perquè era cap de recaptadors d'impostos.</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ca" sz="3600"/>
              <a:t>Perquè el Fill de l'home va venir a buscar i a salvar allò que s'havia perdut".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Luke</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19:</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ca">
                <a:solidFill>
                  <a:schemeClr val="tx1">
                    <a:lumMod val="50000"/>
                    <a:lumOff val="50000"/>
                  </a:schemeClr>
                </a:solidFill>
              </a:rPr>
              <a:t>Núm. 78 La Paraula de Déu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ca" sz="4400"/>
              <a:t>Una casa construïda sobre la roca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ca" sz="3600"/>
              <a:t>"Per tant, tothom qui escolta aquestes meves paraules i les posa en pràctica és com un home savi que va construir la seva casa sobre la roca.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7:</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Jesús va explicar la història de dos homes que estaven construint una casa.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Jesús va dir: "Déu, el teu pare sempre t'espera".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Un d'ells va decidir construir la seva casa a la sorra, un altre a la roca.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Els dos van treballar molt per construir una casa. Ambdues cases semblaven fortes per fora sense una gran diferència.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Quan la pluja intensa va provocar una inundació, la casa construïda sobre la sorra va ser arrasada. Però la casa construïda sobre la roca es va mantenir ferma.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Jesús va dir: «Tothom qui escolta les meves paraules i les posa en pràctica és com un savi que va construir la seva casa sobre la roca».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ca" sz="3600">
                <a:solidFill>
                  <a:schemeClr val="tx1">
                    <a:lumMod val="65000"/>
                    <a:lumOff val="35000"/>
                  </a:schemeClr>
                </a:solidFill>
              </a:rPr>
              <a:t>Jesús va dir: «Tothom qui escolta les meves paraules i les posa en pràctica és com un savi que va construir la seva casa sobre la roca».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Posa en pràctica cada paraula de Déu?</a:t>
            </a:r>
            <a:r xmlns:a="http://schemas.openxmlformats.org/drawingml/2006/main">
              <a:rPr altLang="en-US" lang="ca" sz="3600">
                <a:solidFill>
                  <a:schemeClr val="tx1">
                    <a:lumMod val="65000"/>
                    <a:lumOff val="35000"/>
                  </a:schemeClr>
                </a:solidFill>
              </a:rPr>
              <a:t> </a:t>
            </a:r>
            <a:r xmlns:a="http://schemas.openxmlformats.org/drawingml/2006/main">
              <a:rPr altLang="ko-KR" lang="ca" sz="3600">
                <a:solidFill>
                  <a:schemeClr val="tx1">
                    <a:lumMod val="65000"/>
                    <a:lumOff val="35000"/>
                  </a:schemeClr>
                </a:solidFill>
              </a:rPr>
              <a:t>Siguem homes savis que obeeixen la Paraula de Déu.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t>Qui és Jesús?</a:t>
            </a:r>
            <a:r xmlns:a="http://schemas.openxmlformats.org/drawingml/2006/main">
              <a:rPr altLang="en-US" lang="c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a:t>
            </a:r>
            <a:r xmlns:a="http://schemas.openxmlformats.org/drawingml/2006/main">
              <a:rPr altLang="en-US" lang="ca" sz="3600">
                <a:solidFill>
                  <a:srgbClr val="0070c0"/>
                </a:solidFill>
              </a:rPr>
              <a:t> </a:t>
            </a:r>
            <a:r xmlns:a="http://schemas.openxmlformats.org/drawingml/2006/main">
              <a:rPr altLang="ko-KR" lang="ca" sz="3600">
                <a:solidFill>
                  <a:srgbClr val="0070c0"/>
                </a:solidFill>
              </a:rPr>
              <a:t>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qui es delecta amb els qui obeeixen la Paraula.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Quiz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Quan es va esfondrar la casa construïda sobre la sorra?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Tan bon punt es va construir la casa,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Quan el sol brillava,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Quan va entrar molta gent a casa,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Quan plovia molt i s'inundava,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④ </a:t>
            </a:r>
            <a:r xmlns:a="http://schemas.openxmlformats.org/drawingml/2006/main">
              <a:rPr altLang="ko-KR" lang="ca" sz="2800">
                <a:solidFill>
                  <a:srgbClr val="ff0000"/>
                </a:solidFill>
              </a:rPr>
              <a:t>Quan plovia molt i s'inundava,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ca" sz="3600"/>
              <a:t>"Per tant, tothom qui escolta aquestes meves paraules i les posa en pràctica és com un home savi que va construir la seva casa sobre la roca.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7:</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79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Cinc Verges Sages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ca" sz="3600"/>
              <a:t>"Per tant, vetlleu, perquè no sabeu el dia ni l'hora".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25:</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solidFill>
                  <a:schemeClr val="tx1">
                    <a:lumMod val="65000"/>
                    <a:lumOff val="35000"/>
                  </a:schemeClr>
                </a:solidFill>
              </a:rPr>
              <a:t>Pequem molt a les nostres vides.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Així que ens sentim culpables per haver pecat contra Déu.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Però Déu sempre ens va perdonar els nostres pecats.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Perquè Jesús ja s'ha apoderat de tots els nostres pecats.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Ho has de creure i anar a Déu amb gratitud i alegria.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Hi havia deu verges que es preparaven per al banquet de noces. Les cinc noies sàvies van preparar llums amb prou oli, però les altres cinc no ho van fer.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a" altLang="ko-KR" sz="3200">
                <a:solidFill>
                  <a:schemeClr val="tx1">
                    <a:lumMod val="65000"/>
                    <a:lumOff val="35000"/>
                  </a:schemeClr>
                </a:solidFill>
              </a:rPr>
              <a:t>A la nit, quan el nuvi feia tard, les deu verges es van adormir.</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"El nuvi és aquí!" Les verges es van aixecar de pressa. I es van apagar els llums de les cinc verges que no preparaven prou oli.</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"Dóna'ns una mica d'oli." "Si et donem el nostre oli, també ens quedarem sense oli. Aneu a buscar una mica d'oli".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Però mentre les cinc noies ximples anaven a comprar oli, la porta de la festa es va tancar. Finalment, les cinc noies ximples no van poder assistir a la festa.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ca" sz="3600">
                <a:solidFill>
                  <a:schemeClr val="tx1">
                    <a:lumMod val="65000"/>
                    <a:lumOff val="35000"/>
                  </a:schemeClr>
                </a:solidFill>
              </a:rPr>
              <a:t>Aquesta és una història que Jesús ens explica com esperar el dia que torni.</a:t>
            </a:r>
            <a:r xmlns:a="http://schemas.openxmlformats.org/drawingml/2006/main">
              <a:rPr altLang="en-US" lang="ca" sz="3600">
                <a:solidFill>
                  <a:schemeClr val="tx1">
                    <a:lumMod val="65000"/>
                    <a:lumOff val="35000"/>
                  </a:schemeClr>
                </a:solidFill>
              </a:rPr>
              <a:t> </a:t>
            </a:r>
            <a:r xmlns:a="http://schemas.openxmlformats.org/drawingml/2006/main">
              <a:rPr altLang="ko-KR" lang="ca" sz="3600">
                <a:solidFill>
                  <a:schemeClr val="tx1">
                    <a:lumMod val="65000"/>
                    <a:lumOff val="35000"/>
                  </a:schemeClr>
                </a:solidFill>
              </a:rPr>
              <a:t>Ningú ho sap</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quan Jesús vindrà de nou.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a" sz="3600">
                <a:solidFill>
                  <a:schemeClr val="tx1">
                    <a:lumMod val="65000"/>
                    <a:lumOff val="35000"/>
                  </a:schemeClr>
                </a:solidFill>
              </a:rPr>
              <a:t>Però com les cinc verges sàvies, sempre hem de despertar i esperar Jesús amb el cor preparat.</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t>Qui és Jesús?</a:t>
            </a:r>
            <a:r xmlns:a="http://schemas.openxmlformats.org/drawingml/2006/main">
              <a:rPr altLang="en-US" lang="c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va prometre tornar a aquesta terra quan ningú ho sàpiga.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Quiz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Què no van preparar les cinc verges ximples?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oli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aigua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roba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regal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① </a:t>
            </a:r>
            <a:r xmlns:a="http://schemas.openxmlformats.org/drawingml/2006/main">
              <a:rPr altLang="ko-KR" lang="ca" sz="2800">
                <a:solidFill>
                  <a:srgbClr val="ff0000"/>
                </a:solidFill>
              </a:rPr>
              <a:t>oli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ca" sz="3600"/>
              <a:t>"Per tant, vetlleu, perquè no sabeu el dia ni l'hora".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25:</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a" altLang="ko-KR" b="1">
                <a:solidFill>
                  <a:schemeClr val="tx1">
                    <a:lumMod val="50000"/>
                    <a:lumOff val="50000"/>
                  </a:schemeClr>
                </a:solidFill>
              </a:rPr>
              <a:t>Núm. 80 La Paraula de Déu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a" altLang="ko-KR" sz="4400"/>
              <a:t>La paràbola dels talents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t>Qui és Jesús?</a:t>
            </a:r>
            <a:r xmlns:a="http://schemas.openxmlformats.org/drawingml/2006/main">
              <a:rPr altLang="en-US" lang="c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a:t>
            </a:r>
            <a:r xmlns:a="http://schemas.openxmlformats.org/drawingml/2006/main">
              <a:rPr altLang="en-US" lang="ca" sz="3600">
                <a:solidFill>
                  <a:srgbClr val="0070c0"/>
                </a:solidFill>
              </a:rPr>
              <a:t> </a:t>
            </a:r>
            <a:r xmlns:a="http://schemas.openxmlformats.org/drawingml/2006/main">
              <a:rPr altLang="ko-KR" lang="ca" sz="3600">
                <a:solidFill>
                  <a:srgbClr val="0070c0"/>
                </a:solidFill>
              </a:rPr>
              <a:t>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qui sempre ens estima i espera.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ca" sz="3600"/>
              <a:t>"El seu amo li va respondre: 'Bé, servent bo i fidel! Has estat fidel en poques coses; et posaré al capdavant de moltes coses. Vine i comparteix la felicitat del teu amo'!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Una persona va confiar diners als seus servents en el seu camí a l'estranger. Va donar cinc talents al primer servent, dos al segon i un al tercer.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ca" sz="2800">
                <a:solidFill>
                  <a:schemeClr val="tx1">
                    <a:lumMod val="65000"/>
                    <a:lumOff val="35000"/>
                  </a:schemeClr>
                </a:solidFill>
              </a:rPr>
              <a:t>El criat que va rebre 5 talents i dos talents va anar alhora i va posar els seus diners a treballar i va guanyar el doble. Tanmateix, un home que va rebre 1 talent va sortir i va cavar un forat a terra i va amagar els diners del seu amo.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Quan l'amo va tornar i va fer comptes amb ells, el primer servent va guanyar cinc talents més, i el segon dos més.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Però, el servent que va rebre un talent no va guanyar cap. “Mestre, només m'has donat un talent. Aleshores, com puc guanyar més diners?"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ca" altLang="ko-KR" sz="2800">
                <a:solidFill>
                  <a:schemeClr val="tx1">
                    <a:lumMod val="65000"/>
                    <a:lumOff val="35000"/>
                  </a:schemeClr>
                </a:solidFill>
              </a:rPr>
              <a:t>El seu mestre estava enfadat. "Hauries d'haver posat els meus diners en dipòsit als banquers, els hauria tornat amb interessos. Servidor sense valor, surt de casa meva!"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Lliçó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solidFill>
                  <a:schemeClr val="tx1">
                    <a:lumMod val="65000"/>
                    <a:lumOff val="35000"/>
                  </a:schemeClr>
                </a:solidFill>
              </a:rPr>
              <a:t>Jesús ens adverteix que no siguem ganduls amb la paràbola dels talents.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Hi ha alguna cosa més important que la quantitat que hem rebut.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El més important és viure una vida per a la glòria de Déu fent servir fidelment el que tens.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Tots hauríem de viure aquest tipus de vida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a" sz="3200">
                <a:solidFill>
                  <a:schemeClr val="tx1">
                    <a:lumMod val="65000"/>
                    <a:lumOff val="35000"/>
                  </a:schemeClr>
                </a:solidFill>
              </a:rPr>
              <a:t>per ser lloat per Jesús.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a" sz="3200"/>
              <a:t>Qui és Jesús?</a:t>
            </a:r>
            <a:r xmlns:a="http://schemas.openxmlformats.org/drawingml/2006/main">
              <a:rPr altLang="en-US" lang="c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rgbClr val="0070c0"/>
                </a:solidFill>
              </a:rPr>
              <a:t>Jesús és..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a" sz="3600">
                <a:solidFill>
                  <a:schemeClr val="tx1">
                    <a:lumMod val="65000"/>
                    <a:lumOff val="35000"/>
                  </a:schemeClr>
                </a:solidFill>
              </a:rPr>
              <a:t>Jesús és el nostre mestre, que avalua les nostres vides i ens premia en conseqüència.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solidFill>
                  <a:srgbClr val="ff0000"/>
                </a:solidFill>
              </a:rPr>
              <a:t>Quiz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a" sz="3200">
                <a:solidFill>
                  <a:schemeClr val="tx1">
                    <a:lumMod val="65000"/>
                    <a:lumOff val="35000"/>
                  </a:schemeClr>
                </a:solidFill>
              </a:rPr>
              <a:t>Què va confiar el mestre als criats mentre viatjava lluny?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① </a:t>
            </a:r>
            <a:r xmlns:a="http://schemas.openxmlformats.org/drawingml/2006/main">
              <a:rPr altLang="ko-KR" lang="ca" sz="2800">
                <a:solidFill>
                  <a:schemeClr val="tx1">
                    <a:lumMod val="65000"/>
                    <a:lumOff val="35000"/>
                  </a:schemeClr>
                </a:solidFill>
              </a:rPr>
              <a:t>casa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② </a:t>
            </a:r>
            <a:r xmlns:a="http://schemas.openxmlformats.org/drawingml/2006/main">
              <a:rPr altLang="ko-KR" lang="ca" sz="2800">
                <a:solidFill>
                  <a:schemeClr val="tx1">
                    <a:lumMod val="65000"/>
                    <a:lumOff val="35000"/>
                  </a:schemeClr>
                </a:solidFill>
              </a:rPr>
              <a:t>camp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③ </a:t>
            </a:r>
            <a:r xmlns:a="http://schemas.openxmlformats.org/drawingml/2006/main">
              <a:rPr altLang="ko-KR" lang="ca" sz="2800">
                <a:solidFill>
                  <a:schemeClr val="tx1">
                    <a:lumMod val="65000"/>
                    <a:lumOff val="35000"/>
                  </a:schemeClr>
                </a:solidFill>
              </a:rPr>
              <a:t>botiga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chemeClr val="tx1">
                    <a:lumMod val="65000"/>
                    <a:lumOff val="35000"/>
                  </a:schemeClr>
                </a:solidFill>
              </a:rPr>
              <a:t>④ </a:t>
            </a:r>
            <a:r xmlns:a="http://schemas.openxmlformats.org/drawingml/2006/main">
              <a:rPr altLang="ko-KR" lang="ca"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a" sz="2800">
                <a:solidFill>
                  <a:srgbClr val="ff0000"/>
                </a:solidFill>
              </a:rPr>
              <a:t>④ </a:t>
            </a:r>
            <a:r xmlns:a="http://schemas.openxmlformats.org/drawingml/2006/main">
              <a:rPr altLang="ko-KR" lang="ca"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a" sz="4000"/>
              <a:t>Paraula d'avui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ca" sz="3600"/>
              <a:t>"El seu amo li va respondre: 'Bé, servent bo i fidel! Has estat fidel en poques coses; et posaré al capdavant de moltes coses. Vine i comparteix la felicitat del teu amo'!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a" sz="2800">
                <a:solidFill>
                  <a:schemeClr val="tx1">
                    <a:lumMod val="65000"/>
                    <a:lumOff val="35000"/>
                  </a:schemeClr>
                </a:solidFill>
              </a:rPr>
              <a:t>Mateu</a:t>
            </a:r>
            <a:r xmlns:a="http://schemas.openxmlformats.org/drawingml/2006/main">
              <a:rPr altLang="en-US" lang="ca" sz="2800">
                <a:solidFill>
                  <a:schemeClr val="tx1">
                    <a:lumMod val="65000"/>
                    <a:lumOff val="35000"/>
                  </a:schemeClr>
                </a:solidFill>
              </a:rPr>
              <a:t> </a:t>
            </a:r>
            <a:r xmlns:a="http://schemas.openxmlformats.org/drawingml/2006/main">
              <a:rPr altLang="ko-KR" lang="c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